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7" r:id="rId4"/>
    <p:sldId id="259" r:id="rId5"/>
    <p:sldId id="261" r:id="rId6"/>
    <p:sldId id="262" r:id="rId7"/>
    <p:sldId id="264" r:id="rId8"/>
    <p:sldId id="263" r:id="rId9"/>
    <p:sldId id="265" r:id="rId10"/>
    <p:sldId id="266" r:id="rId11"/>
    <p:sldId id="267" r:id="rId12"/>
    <p:sldId id="268" r:id="rId13"/>
    <p:sldId id="269" r:id="rId14"/>
    <p:sldId id="271" r:id="rId15"/>
    <p:sldId id="270" r:id="rId16"/>
    <p:sldId id="272" r:id="rId17"/>
    <p:sldId id="277" r:id="rId18"/>
    <p:sldId id="282" r:id="rId19"/>
    <p:sldId id="276" r:id="rId20"/>
    <p:sldId id="278" r:id="rId21"/>
    <p:sldId id="279" r:id="rId22"/>
    <p:sldId id="273" r:id="rId23"/>
    <p:sldId id="280" r:id="rId24"/>
    <p:sldId id="281" r:id="rId25"/>
    <p:sldId id="260" r:id="rId26"/>
    <p:sldId id="292" r:id="rId27"/>
    <p:sldId id="289" r:id="rId28"/>
    <p:sldId id="288" r:id="rId29"/>
    <p:sldId id="287" r:id="rId30"/>
    <p:sldId id="290" r:id="rId31"/>
    <p:sldId id="291" r:id="rId32"/>
    <p:sldId id="293" r:id="rId33"/>
    <p:sldId id="294" r:id="rId34"/>
    <p:sldId id="295" r:id="rId35"/>
    <p:sldId id="296" r:id="rId36"/>
    <p:sldId id="283" r:id="rId37"/>
    <p:sldId id="284" r:id="rId38"/>
    <p:sldId id="285" r:id="rId39"/>
    <p:sldId id="29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66CD5-2F09-4627-BC0C-A32946B59C3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6265702-EED2-48F7-8EC3-7E05781E8985}">
      <dgm:prSet/>
      <dgm:spPr/>
      <dgm:t>
        <a:bodyPr/>
        <a:lstStyle/>
        <a:p>
          <a:r>
            <a:rPr lang="en-US"/>
            <a:t>Chest X ray (CXR) </a:t>
          </a:r>
        </a:p>
      </dgm:t>
    </dgm:pt>
    <dgm:pt modelId="{4E9D65EE-74C1-4322-8E3A-D1DEA5C33F8C}" type="parTrans" cxnId="{06F96B9C-E14E-42F1-A616-729081FDEF5F}">
      <dgm:prSet/>
      <dgm:spPr/>
      <dgm:t>
        <a:bodyPr/>
        <a:lstStyle/>
        <a:p>
          <a:endParaRPr lang="en-US"/>
        </a:p>
      </dgm:t>
    </dgm:pt>
    <dgm:pt modelId="{AC661CE6-8464-444E-8FFC-87E337E2C400}" type="sibTrans" cxnId="{06F96B9C-E14E-42F1-A616-729081FDEF5F}">
      <dgm:prSet/>
      <dgm:spPr/>
      <dgm:t>
        <a:bodyPr/>
        <a:lstStyle/>
        <a:p>
          <a:endParaRPr lang="en-US"/>
        </a:p>
      </dgm:t>
    </dgm:pt>
    <dgm:pt modelId="{846BE97B-5F71-4A77-B4C0-8A46D5807E34}">
      <dgm:prSet/>
      <dgm:spPr/>
      <dgm:t>
        <a:bodyPr/>
        <a:lstStyle/>
        <a:p>
          <a:r>
            <a:rPr lang="en-US"/>
            <a:t>CT scan</a:t>
          </a:r>
        </a:p>
      </dgm:t>
    </dgm:pt>
    <dgm:pt modelId="{5EC9B39B-B030-4631-8909-7543730CDC7C}" type="parTrans" cxnId="{31CA6CCA-56CC-4598-B78C-3DA0D9B9E41F}">
      <dgm:prSet/>
      <dgm:spPr/>
      <dgm:t>
        <a:bodyPr/>
        <a:lstStyle/>
        <a:p>
          <a:endParaRPr lang="en-US"/>
        </a:p>
      </dgm:t>
    </dgm:pt>
    <dgm:pt modelId="{B20A5D5C-D99B-41A4-B6C4-E125CEC46026}" type="sibTrans" cxnId="{31CA6CCA-56CC-4598-B78C-3DA0D9B9E41F}">
      <dgm:prSet/>
      <dgm:spPr/>
      <dgm:t>
        <a:bodyPr/>
        <a:lstStyle/>
        <a:p>
          <a:endParaRPr lang="en-US"/>
        </a:p>
      </dgm:t>
    </dgm:pt>
    <dgm:pt modelId="{798AFBCC-A65A-45E5-A6F2-4DBF118543DB}">
      <dgm:prSet/>
      <dgm:spPr/>
      <dgm:t>
        <a:bodyPr/>
        <a:lstStyle/>
        <a:p>
          <a:r>
            <a:rPr lang="en-US"/>
            <a:t>MRI</a:t>
          </a:r>
        </a:p>
      </dgm:t>
    </dgm:pt>
    <dgm:pt modelId="{1EAFC181-8D68-48F2-B0AE-BB7776C9032D}" type="parTrans" cxnId="{396B18F5-8548-4E17-80E1-145F51641FDB}">
      <dgm:prSet/>
      <dgm:spPr/>
      <dgm:t>
        <a:bodyPr/>
        <a:lstStyle/>
        <a:p>
          <a:endParaRPr lang="en-US"/>
        </a:p>
      </dgm:t>
    </dgm:pt>
    <dgm:pt modelId="{0959A5C2-9C3A-4585-804E-1D2CAD7290E2}" type="sibTrans" cxnId="{396B18F5-8548-4E17-80E1-145F51641FDB}">
      <dgm:prSet/>
      <dgm:spPr/>
      <dgm:t>
        <a:bodyPr/>
        <a:lstStyle/>
        <a:p>
          <a:endParaRPr lang="en-US"/>
        </a:p>
      </dgm:t>
    </dgm:pt>
    <dgm:pt modelId="{E7248379-CA89-438C-981A-B22D29A995EE}">
      <dgm:prSet/>
      <dgm:spPr/>
      <dgm:t>
        <a:bodyPr/>
        <a:lstStyle/>
        <a:p>
          <a:r>
            <a:rPr lang="en-US"/>
            <a:t>PET </a:t>
          </a:r>
        </a:p>
      </dgm:t>
    </dgm:pt>
    <dgm:pt modelId="{5AC71EBF-797A-46AF-8CC5-6288B4AD67F8}" type="parTrans" cxnId="{00A2138E-056C-4818-B36D-3F2F78D66661}">
      <dgm:prSet/>
      <dgm:spPr/>
      <dgm:t>
        <a:bodyPr/>
        <a:lstStyle/>
        <a:p>
          <a:endParaRPr lang="en-US"/>
        </a:p>
      </dgm:t>
    </dgm:pt>
    <dgm:pt modelId="{738ABC1B-3B25-42F0-8E54-249F4D87ACBF}" type="sibTrans" cxnId="{00A2138E-056C-4818-B36D-3F2F78D66661}">
      <dgm:prSet/>
      <dgm:spPr/>
      <dgm:t>
        <a:bodyPr/>
        <a:lstStyle/>
        <a:p>
          <a:endParaRPr lang="en-US"/>
        </a:p>
      </dgm:t>
    </dgm:pt>
    <dgm:pt modelId="{7EC72DFF-BDD4-4A1F-9431-1A7178ACDC88}">
      <dgm:prSet/>
      <dgm:spPr/>
      <dgm:t>
        <a:bodyPr/>
        <a:lstStyle/>
        <a:p>
          <a:r>
            <a:rPr lang="en-US"/>
            <a:t>Thoracic Ultrasound</a:t>
          </a:r>
        </a:p>
      </dgm:t>
    </dgm:pt>
    <dgm:pt modelId="{FE4301EC-0575-4BF3-AB91-7E380E839422}" type="parTrans" cxnId="{ECF13B41-FE71-4DF8-AA05-B4930E206989}">
      <dgm:prSet/>
      <dgm:spPr/>
      <dgm:t>
        <a:bodyPr/>
        <a:lstStyle/>
        <a:p>
          <a:endParaRPr lang="en-US"/>
        </a:p>
      </dgm:t>
    </dgm:pt>
    <dgm:pt modelId="{CE9E2C50-C25B-427F-9F93-F143ED29552E}" type="sibTrans" cxnId="{ECF13B41-FE71-4DF8-AA05-B4930E206989}">
      <dgm:prSet/>
      <dgm:spPr/>
      <dgm:t>
        <a:bodyPr/>
        <a:lstStyle/>
        <a:p>
          <a:endParaRPr lang="en-US"/>
        </a:p>
      </dgm:t>
    </dgm:pt>
    <dgm:pt modelId="{9D6E2408-2CEA-4B4C-9573-80DB5AB019C5}">
      <dgm:prSet/>
      <dgm:spPr/>
      <dgm:t>
        <a:bodyPr/>
        <a:lstStyle/>
        <a:p>
          <a:r>
            <a:rPr lang="en-US"/>
            <a:t>Ventilation/perfusion lung scanning</a:t>
          </a:r>
        </a:p>
      </dgm:t>
    </dgm:pt>
    <dgm:pt modelId="{6FF76E37-E5A0-4478-B17B-FC577FAEA2CD}" type="parTrans" cxnId="{681FA082-FBCB-4F2C-98B5-00A4F67F0E49}">
      <dgm:prSet/>
      <dgm:spPr/>
      <dgm:t>
        <a:bodyPr/>
        <a:lstStyle/>
        <a:p>
          <a:endParaRPr lang="en-US"/>
        </a:p>
      </dgm:t>
    </dgm:pt>
    <dgm:pt modelId="{DE72C95D-BE6B-4CF2-86CF-E2FD7A9610E8}" type="sibTrans" cxnId="{681FA082-FBCB-4F2C-98B5-00A4F67F0E49}">
      <dgm:prSet/>
      <dgm:spPr/>
      <dgm:t>
        <a:bodyPr/>
        <a:lstStyle/>
        <a:p>
          <a:endParaRPr lang="en-US"/>
        </a:p>
      </dgm:t>
    </dgm:pt>
    <dgm:pt modelId="{5A432F4A-DFE9-497E-89DC-17B9AE60D4D4}" type="pres">
      <dgm:prSet presAssocID="{9FC66CD5-2F09-4627-BC0C-A32946B59C3B}" presName="vert0" presStyleCnt="0">
        <dgm:presLayoutVars>
          <dgm:dir/>
          <dgm:animOne val="branch"/>
          <dgm:animLvl val="lvl"/>
        </dgm:presLayoutVars>
      </dgm:prSet>
      <dgm:spPr/>
    </dgm:pt>
    <dgm:pt modelId="{B1861B93-A88F-4B10-8E24-7C14DD6DA46F}" type="pres">
      <dgm:prSet presAssocID="{26265702-EED2-48F7-8EC3-7E05781E8985}" presName="thickLine" presStyleLbl="alignNode1" presStyleIdx="0" presStyleCnt="6"/>
      <dgm:spPr/>
    </dgm:pt>
    <dgm:pt modelId="{9469B456-D80D-4441-A9B2-E12DC2682559}" type="pres">
      <dgm:prSet presAssocID="{26265702-EED2-48F7-8EC3-7E05781E8985}" presName="horz1" presStyleCnt="0"/>
      <dgm:spPr/>
    </dgm:pt>
    <dgm:pt modelId="{C150434B-1832-4D0C-86DA-D863F51F467E}" type="pres">
      <dgm:prSet presAssocID="{26265702-EED2-48F7-8EC3-7E05781E8985}" presName="tx1" presStyleLbl="revTx" presStyleIdx="0" presStyleCnt="6"/>
      <dgm:spPr/>
    </dgm:pt>
    <dgm:pt modelId="{B1592F86-6599-4BE6-9AF5-D7260A680CA1}" type="pres">
      <dgm:prSet presAssocID="{26265702-EED2-48F7-8EC3-7E05781E8985}" presName="vert1" presStyleCnt="0"/>
      <dgm:spPr/>
    </dgm:pt>
    <dgm:pt modelId="{CE6394EE-DDB9-4DF7-8339-F9FAE1DCA451}" type="pres">
      <dgm:prSet presAssocID="{846BE97B-5F71-4A77-B4C0-8A46D5807E34}" presName="thickLine" presStyleLbl="alignNode1" presStyleIdx="1" presStyleCnt="6"/>
      <dgm:spPr/>
    </dgm:pt>
    <dgm:pt modelId="{406E8295-A216-42B4-83FB-7229594EA153}" type="pres">
      <dgm:prSet presAssocID="{846BE97B-5F71-4A77-B4C0-8A46D5807E34}" presName="horz1" presStyleCnt="0"/>
      <dgm:spPr/>
    </dgm:pt>
    <dgm:pt modelId="{10136E72-C483-4B34-94E7-5BE54669FA37}" type="pres">
      <dgm:prSet presAssocID="{846BE97B-5F71-4A77-B4C0-8A46D5807E34}" presName="tx1" presStyleLbl="revTx" presStyleIdx="1" presStyleCnt="6"/>
      <dgm:spPr/>
    </dgm:pt>
    <dgm:pt modelId="{A383DD69-B69C-4C95-9B22-A3E8C15E72F2}" type="pres">
      <dgm:prSet presAssocID="{846BE97B-5F71-4A77-B4C0-8A46D5807E34}" presName="vert1" presStyleCnt="0"/>
      <dgm:spPr/>
    </dgm:pt>
    <dgm:pt modelId="{638CDCE0-A9CE-454F-8081-12D2F2F53FB2}" type="pres">
      <dgm:prSet presAssocID="{798AFBCC-A65A-45E5-A6F2-4DBF118543DB}" presName="thickLine" presStyleLbl="alignNode1" presStyleIdx="2" presStyleCnt="6"/>
      <dgm:spPr/>
    </dgm:pt>
    <dgm:pt modelId="{91B83BBD-79EA-4780-B37E-0AC6A2A7584F}" type="pres">
      <dgm:prSet presAssocID="{798AFBCC-A65A-45E5-A6F2-4DBF118543DB}" presName="horz1" presStyleCnt="0"/>
      <dgm:spPr/>
    </dgm:pt>
    <dgm:pt modelId="{EBFE538C-6614-4CD1-B385-95D07F9C8913}" type="pres">
      <dgm:prSet presAssocID="{798AFBCC-A65A-45E5-A6F2-4DBF118543DB}" presName="tx1" presStyleLbl="revTx" presStyleIdx="2" presStyleCnt="6"/>
      <dgm:spPr/>
    </dgm:pt>
    <dgm:pt modelId="{9937FC73-0D80-40E6-A9B4-2A2EB4550DFB}" type="pres">
      <dgm:prSet presAssocID="{798AFBCC-A65A-45E5-A6F2-4DBF118543DB}" presName="vert1" presStyleCnt="0"/>
      <dgm:spPr/>
    </dgm:pt>
    <dgm:pt modelId="{C524799C-B0E0-47A1-BEF7-B446A6BBDC21}" type="pres">
      <dgm:prSet presAssocID="{E7248379-CA89-438C-981A-B22D29A995EE}" presName="thickLine" presStyleLbl="alignNode1" presStyleIdx="3" presStyleCnt="6"/>
      <dgm:spPr/>
    </dgm:pt>
    <dgm:pt modelId="{4C5E2C58-69FF-4A84-8957-518DF8B9E16E}" type="pres">
      <dgm:prSet presAssocID="{E7248379-CA89-438C-981A-B22D29A995EE}" presName="horz1" presStyleCnt="0"/>
      <dgm:spPr/>
    </dgm:pt>
    <dgm:pt modelId="{CE3C0247-EF55-4A85-A6EE-C6E60B03A9B8}" type="pres">
      <dgm:prSet presAssocID="{E7248379-CA89-438C-981A-B22D29A995EE}" presName="tx1" presStyleLbl="revTx" presStyleIdx="3" presStyleCnt="6"/>
      <dgm:spPr/>
    </dgm:pt>
    <dgm:pt modelId="{22922921-EA49-4C1C-BFAF-60A6FCF84DAB}" type="pres">
      <dgm:prSet presAssocID="{E7248379-CA89-438C-981A-B22D29A995EE}" presName="vert1" presStyleCnt="0"/>
      <dgm:spPr/>
    </dgm:pt>
    <dgm:pt modelId="{7DAFDB98-ECF8-41F7-8430-8BD21688C803}" type="pres">
      <dgm:prSet presAssocID="{7EC72DFF-BDD4-4A1F-9431-1A7178ACDC88}" presName="thickLine" presStyleLbl="alignNode1" presStyleIdx="4" presStyleCnt="6"/>
      <dgm:spPr/>
    </dgm:pt>
    <dgm:pt modelId="{75C90138-36DC-4894-B099-B1251516C288}" type="pres">
      <dgm:prSet presAssocID="{7EC72DFF-BDD4-4A1F-9431-1A7178ACDC88}" presName="horz1" presStyleCnt="0"/>
      <dgm:spPr/>
    </dgm:pt>
    <dgm:pt modelId="{033B3E7C-A3D8-4D10-957D-7E4AF2801C82}" type="pres">
      <dgm:prSet presAssocID="{7EC72DFF-BDD4-4A1F-9431-1A7178ACDC88}" presName="tx1" presStyleLbl="revTx" presStyleIdx="4" presStyleCnt="6"/>
      <dgm:spPr/>
    </dgm:pt>
    <dgm:pt modelId="{C701E974-F4CE-405E-81A0-A746F8B3491F}" type="pres">
      <dgm:prSet presAssocID="{7EC72DFF-BDD4-4A1F-9431-1A7178ACDC88}" presName="vert1" presStyleCnt="0"/>
      <dgm:spPr/>
    </dgm:pt>
    <dgm:pt modelId="{B2D72CFB-71E5-4250-B602-2565B999D098}" type="pres">
      <dgm:prSet presAssocID="{9D6E2408-2CEA-4B4C-9573-80DB5AB019C5}" presName="thickLine" presStyleLbl="alignNode1" presStyleIdx="5" presStyleCnt="6"/>
      <dgm:spPr/>
    </dgm:pt>
    <dgm:pt modelId="{78FE6A6C-B08F-4B2B-B50C-9BAA4E556365}" type="pres">
      <dgm:prSet presAssocID="{9D6E2408-2CEA-4B4C-9573-80DB5AB019C5}" presName="horz1" presStyleCnt="0"/>
      <dgm:spPr/>
    </dgm:pt>
    <dgm:pt modelId="{748961A3-8183-4620-A8CE-E967495F9DE0}" type="pres">
      <dgm:prSet presAssocID="{9D6E2408-2CEA-4B4C-9573-80DB5AB019C5}" presName="tx1" presStyleLbl="revTx" presStyleIdx="5" presStyleCnt="6"/>
      <dgm:spPr/>
    </dgm:pt>
    <dgm:pt modelId="{8DDEE15B-EDB5-4A57-80F1-49E9DBFE3E4B}" type="pres">
      <dgm:prSet presAssocID="{9D6E2408-2CEA-4B4C-9573-80DB5AB019C5}" presName="vert1" presStyleCnt="0"/>
      <dgm:spPr/>
    </dgm:pt>
  </dgm:ptLst>
  <dgm:cxnLst>
    <dgm:cxn modelId="{818AAB02-FBF9-493C-905A-93FC0A610CD2}" type="presOf" srcId="{7EC72DFF-BDD4-4A1F-9431-1A7178ACDC88}" destId="{033B3E7C-A3D8-4D10-957D-7E4AF2801C82}" srcOrd="0" destOrd="0" presId="urn:microsoft.com/office/officeart/2008/layout/LinedList"/>
    <dgm:cxn modelId="{2AB33222-C76E-4660-BDD2-386438193D1D}" type="presOf" srcId="{798AFBCC-A65A-45E5-A6F2-4DBF118543DB}" destId="{EBFE538C-6614-4CD1-B385-95D07F9C8913}" srcOrd="0" destOrd="0" presId="urn:microsoft.com/office/officeart/2008/layout/LinedList"/>
    <dgm:cxn modelId="{43DDAA31-F076-4178-89E1-38DEEF89DF48}" type="presOf" srcId="{9D6E2408-2CEA-4B4C-9573-80DB5AB019C5}" destId="{748961A3-8183-4620-A8CE-E967495F9DE0}" srcOrd="0" destOrd="0" presId="urn:microsoft.com/office/officeart/2008/layout/LinedList"/>
    <dgm:cxn modelId="{ECF13B41-FE71-4DF8-AA05-B4930E206989}" srcId="{9FC66CD5-2F09-4627-BC0C-A32946B59C3B}" destId="{7EC72DFF-BDD4-4A1F-9431-1A7178ACDC88}" srcOrd="4" destOrd="0" parTransId="{FE4301EC-0575-4BF3-AB91-7E380E839422}" sibTransId="{CE9E2C50-C25B-427F-9F93-F143ED29552E}"/>
    <dgm:cxn modelId="{681FA082-FBCB-4F2C-98B5-00A4F67F0E49}" srcId="{9FC66CD5-2F09-4627-BC0C-A32946B59C3B}" destId="{9D6E2408-2CEA-4B4C-9573-80DB5AB019C5}" srcOrd="5" destOrd="0" parTransId="{6FF76E37-E5A0-4478-B17B-FC577FAEA2CD}" sibTransId="{DE72C95D-BE6B-4CF2-86CF-E2FD7A9610E8}"/>
    <dgm:cxn modelId="{00A2138E-056C-4818-B36D-3F2F78D66661}" srcId="{9FC66CD5-2F09-4627-BC0C-A32946B59C3B}" destId="{E7248379-CA89-438C-981A-B22D29A995EE}" srcOrd="3" destOrd="0" parTransId="{5AC71EBF-797A-46AF-8CC5-6288B4AD67F8}" sibTransId="{738ABC1B-3B25-42F0-8E54-249F4D87ACBF}"/>
    <dgm:cxn modelId="{2F5D579B-65DE-4FC4-B1BF-2D32F691D950}" type="presOf" srcId="{26265702-EED2-48F7-8EC3-7E05781E8985}" destId="{C150434B-1832-4D0C-86DA-D863F51F467E}" srcOrd="0" destOrd="0" presId="urn:microsoft.com/office/officeart/2008/layout/LinedList"/>
    <dgm:cxn modelId="{06F96B9C-E14E-42F1-A616-729081FDEF5F}" srcId="{9FC66CD5-2F09-4627-BC0C-A32946B59C3B}" destId="{26265702-EED2-48F7-8EC3-7E05781E8985}" srcOrd="0" destOrd="0" parTransId="{4E9D65EE-74C1-4322-8E3A-D1DEA5C33F8C}" sibTransId="{AC661CE6-8464-444E-8FFC-87E337E2C400}"/>
    <dgm:cxn modelId="{0347ACB4-19D7-4BF0-82B5-497139485CDD}" type="presOf" srcId="{846BE97B-5F71-4A77-B4C0-8A46D5807E34}" destId="{10136E72-C483-4B34-94E7-5BE54669FA37}" srcOrd="0" destOrd="0" presId="urn:microsoft.com/office/officeart/2008/layout/LinedList"/>
    <dgm:cxn modelId="{31CA6CCA-56CC-4598-B78C-3DA0D9B9E41F}" srcId="{9FC66CD5-2F09-4627-BC0C-A32946B59C3B}" destId="{846BE97B-5F71-4A77-B4C0-8A46D5807E34}" srcOrd="1" destOrd="0" parTransId="{5EC9B39B-B030-4631-8909-7543730CDC7C}" sibTransId="{B20A5D5C-D99B-41A4-B6C4-E125CEC46026}"/>
    <dgm:cxn modelId="{A81327D0-C336-4165-8687-ADA4DFFDA612}" type="presOf" srcId="{E7248379-CA89-438C-981A-B22D29A995EE}" destId="{CE3C0247-EF55-4A85-A6EE-C6E60B03A9B8}" srcOrd="0" destOrd="0" presId="urn:microsoft.com/office/officeart/2008/layout/LinedList"/>
    <dgm:cxn modelId="{020A50F1-0B6D-43CC-8902-4D3C425FD53B}" type="presOf" srcId="{9FC66CD5-2F09-4627-BC0C-A32946B59C3B}" destId="{5A432F4A-DFE9-497E-89DC-17B9AE60D4D4}" srcOrd="0" destOrd="0" presId="urn:microsoft.com/office/officeart/2008/layout/LinedList"/>
    <dgm:cxn modelId="{396B18F5-8548-4E17-80E1-145F51641FDB}" srcId="{9FC66CD5-2F09-4627-BC0C-A32946B59C3B}" destId="{798AFBCC-A65A-45E5-A6F2-4DBF118543DB}" srcOrd="2" destOrd="0" parTransId="{1EAFC181-8D68-48F2-B0AE-BB7776C9032D}" sibTransId="{0959A5C2-9C3A-4585-804E-1D2CAD7290E2}"/>
    <dgm:cxn modelId="{87744936-12B2-4041-922E-FB859EF6D1BE}" type="presParOf" srcId="{5A432F4A-DFE9-497E-89DC-17B9AE60D4D4}" destId="{B1861B93-A88F-4B10-8E24-7C14DD6DA46F}" srcOrd="0" destOrd="0" presId="urn:microsoft.com/office/officeart/2008/layout/LinedList"/>
    <dgm:cxn modelId="{6A84CBE0-5D0A-400E-8351-4DC18B1035FA}" type="presParOf" srcId="{5A432F4A-DFE9-497E-89DC-17B9AE60D4D4}" destId="{9469B456-D80D-4441-A9B2-E12DC2682559}" srcOrd="1" destOrd="0" presId="urn:microsoft.com/office/officeart/2008/layout/LinedList"/>
    <dgm:cxn modelId="{D69B67C3-B8E1-4E88-B7F1-10F8E960ABB1}" type="presParOf" srcId="{9469B456-D80D-4441-A9B2-E12DC2682559}" destId="{C150434B-1832-4D0C-86DA-D863F51F467E}" srcOrd="0" destOrd="0" presId="urn:microsoft.com/office/officeart/2008/layout/LinedList"/>
    <dgm:cxn modelId="{6E908CD1-7EEB-4DB2-9F10-A19D7943BC60}" type="presParOf" srcId="{9469B456-D80D-4441-A9B2-E12DC2682559}" destId="{B1592F86-6599-4BE6-9AF5-D7260A680CA1}" srcOrd="1" destOrd="0" presId="urn:microsoft.com/office/officeart/2008/layout/LinedList"/>
    <dgm:cxn modelId="{67A75026-4CD7-4952-AA3D-359E3D12E354}" type="presParOf" srcId="{5A432F4A-DFE9-497E-89DC-17B9AE60D4D4}" destId="{CE6394EE-DDB9-4DF7-8339-F9FAE1DCA451}" srcOrd="2" destOrd="0" presId="urn:microsoft.com/office/officeart/2008/layout/LinedList"/>
    <dgm:cxn modelId="{33C407DC-DF8D-4288-BD22-F2FE0E090024}" type="presParOf" srcId="{5A432F4A-DFE9-497E-89DC-17B9AE60D4D4}" destId="{406E8295-A216-42B4-83FB-7229594EA153}" srcOrd="3" destOrd="0" presId="urn:microsoft.com/office/officeart/2008/layout/LinedList"/>
    <dgm:cxn modelId="{2D0ADECE-6862-4B2D-BDE4-CA70B0AD19A3}" type="presParOf" srcId="{406E8295-A216-42B4-83FB-7229594EA153}" destId="{10136E72-C483-4B34-94E7-5BE54669FA37}" srcOrd="0" destOrd="0" presId="urn:microsoft.com/office/officeart/2008/layout/LinedList"/>
    <dgm:cxn modelId="{9669EE5C-D1CF-4F0C-A634-C8B906C783DF}" type="presParOf" srcId="{406E8295-A216-42B4-83FB-7229594EA153}" destId="{A383DD69-B69C-4C95-9B22-A3E8C15E72F2}" srcOrd="1" destOrd="0" presId="urn:microsoft.com/office/officeart/2008/layout/LinedList"/>
    <dgm:cxn modelId="{7F057E45-46BC-4685-8E4F-697B7DC01960}" type="presParOf" srcId="{5A432F4A-DFE9-497E-89DC-17B9AE60D4D4}" destId="{638CDCE0-A9CE-454F-8081-12D2F2F53FB2}" srcOrd="4" destOrd="0" presId="urn:microsoft.com/office/officeart/2008/layout/LinedList"/>
    <dgm:cxn modelId="{3E90C36B-C08E-46A5-A466-BDBCF8552358}" type="presParOf" srcId="{5A432F4A-DFE9-497E-89DC-17B9AE60D4D4}" destId="{91B83BBD-79EA-4780-B37E-0AC6A2A7584F}" srcOrd="5" destOrd="0" presId="urn:microsoft.com/office/officeart/2008/layout/LinedList"/>
    <dgm:cxn modelId="{BD818083-9AEC-4C3D-9AC3-1632F7E82FD7}" type="presParOf" srcId="{91B83BBD-79EA-4780-B37E-0AC6A2A7584F}" destId="{EBFE538C-6614-4CD1-B385-95D07F9C8913}" srcOrd="0" destOrd="0" presId="urn:microsoft.com/office/officeart/2008/layout/LinedList"/>
    <dgm:cxn modelId="{B00757B1-3721-468D-8809-07E33DE4F6F0}" type="presParOf" srcId="{91B83BBD-79EA-4780-B37E-0AC6A2A7584F}" destId="{9937FC73-0D80-40E6-A9B4-2A2EB4550DFB}" srcOrd="1" destOrd="0" presId="urn:microsoft.com/office/officeart/2008/layout/LinedList"/>
    <dgm:cxn modelId="{0CCDC0D3-F77E-4459-9F3E-D8D67C58ACDB}" type="presParOf" srcId="{5A432F4A-DFE9-497E-89DC-17B9AE60D4D4}" destId="{C524799C-B0E0-47A1-BEF7-B446A6BBDC21}" srcOrd="6" destOrd="0" presId="urn:microsoft.com/office/officeart/2008/layout/LinedList"/>
    <dgm:cxn modelId="{870DCF66-3639-4C37-8858-0197AC11FECF}" type="presParOf" srcId="{5A432F4A-DFE9-497E-89DC-17B9AE60D4D4}" destId="{4C5E2C58-69FF-4A84-8957-518DF8B9E16E}" srcOrd="7" destOrd="0" presId="urn:microsoft.com/office/officeart/2008/layout/LinedList"/>
    <dgm:cxn modelId="{B41751C8-F2FD-4E7B-BC7A-56189FFD08B6}" type="presParOf" srcId="{4C5E2C58-69FF-4A84-8957-518DF8B9E16E}" destId="{CE3C0247-EF55-4A85-A6EE-C6E60B03A9B8}" srcOrd="0" destOrd="0" presId="urn:microsoft.com/office/officeart/2008/layout/LinedList"/>
    <dgm:cxn modelId="{1C764D3A-6AD8-44D3-9799-928304C97FC3}" type="presParOf" srcId="{4C5E2C58-69FF-4A84-8957-518DF8B9E16E}" destId="{22922921-EA49-4C1C-BFAF-60A6FCF84DAB}" srcOrd="1" destOrd="0" presId="urn:microsoft.com/office/officeart/2008/layout/LinedList"/>
    <dgm:cxn modelId="{3C3FF398-39C6-4D36-8CEC-6C960BCDC121}" type="presParOf" srcId="{5A432F4A-DFE9-497E-89DC-17B9AE60D4D4}" destId="{7DAFDB98-ECF8-41F7-8430-8BD21688C803}" srcOrd="8" destOrd="0" presId="urn:microsoft.com/office/officeart/2008/layout/LinedList"/>
    <dgm:cxn modelId="{6A281C27-D995-4D1E-A5E1-CB5BECDE4FE2}" type="presParOf" srcId="{5A432F4A-DFE9-497E-89DC-17B9AE60D4D4}" destId="{75C90138-36DC-4894-B099-B1251516C288}" srcOrd="9" destOrd="0" presId="urn:microsoft.com/office/officeart/2008/layout/LinedList"/>
    <dgm:cxn modelId="{1860A14F-6E68-4E0B-9F9B-9914A9E43B61}" type="presParOf" srcId="{75C90138-36DC-4894-B099-B1251516C288}" destId="{033B3E7C-A3D8-4D10-957D-7E4AF2801C82}" srcOrd="0" destOrd="0" presId="urn:microsoft.com/office/officeart/2008/layout/LinedList"/>
    <dgm:cxn modelId="{31AF9453-6F00-485B-9F33-5AE225E35D48}" type="presParOf" srcId="{75C90138-36DC-4894-B099-B1251516C288}" destId="{C701E974-F4CE-405E-81A0-A746F8B3491F}" srcOrd="1" destOrd="0" presId="urn:microsoft.com/office/officeart/2008/layout/LinedList"/>
    <dgm:cxn modelId="{D2F94A84-E4C9-41E0-9EC9-28A75B621779}" type="presParOf" srcId="{5A432F4A-DFE9-497E-89DC-17B9AE60D4D4}" destId="{B2D72CFB-71E5-4250-B602-2565B999D098}" srcOrd="10" destOrd="0" presId="urn:microsoft.com/office/officeart/2008/layout/LinedList"/>
    <dgm:cxn modelId="{85B53F7B-8587-45A1-8777-B6D47E20B67A}" type="presParOf" srcId="{5A432F4A-DFE9-497E-89DC-17B9AE60D4D4}" destId="{78FE6A6C-B08F-4B2B-B50C-9BAA4E556365}" srcOrd="11" destOrd="0" presId="urn:microsoft.com/office/officeart/2008/layout/LinedList"/>
    <dgm:cxn modelId="{579B2C8A-6602-45B7-951E-CDB28A5370B2}" type="presParOf" srcId="{78FE6A6C-B08F-4B2B-B50C-9BAA4E556365}" destId="{748961A3-8183-4620-A8CE-E967495F9DE0}" srcOrd="0" destOrd="0" presId="urn:microsoft.com/office/officeart/2008/layout/LinedList"/>
    <dgm:cxn modelId="{A380A171-236D-4296-BCA5-D115AD12B725}" type="presParOf" srcId="{78FE6A6C-B08F-4B2B-B50C-9BAA4E556365}" destId="{8DDEE15B-EDB5-4A57-80F1-49E9DBFE3E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BEAE0-C5D5-4E0B-855F-47D02F2AE2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30B9F97-1B9B-46F7-B16E-22500D246C1B}">
      <dgm:prSet/>
      <dgm:spPr/>
      <dgm:t>
        <a:bodyPr/>
        <a:lstStyle/>
        <a:p>
          <a:r>
            <a:rPr lang="en-US" b="1" dirty="0"/>
            <a:t>Advantage</a:t>
          </a:r>
          <a:r>
            <a:rPr lang="en-US" dirty="0"/>
            <a:t>: superior contrast resolution between tumor and fat, the ability to characterize tissues based on T1 and T2 relaxation times (e.g., cyst, fibrosis),  the ability to scan in direct sagittal and coronal planes, fat suppressed sequences,  and the lack of need for intravenous iodinated contrast, no radiation hazard.</a:t>
          </a:r>
        </a:p>
      </dgm:t>
    </dgm:pt>
    <dgm:pt modelId="{0C994BB4-4B4A-4A80-B0FB-D124D21178E2}" type="parTrans" cxnId="{5B3CE0D2-A28A-46A7-B3CD-801808FC715C}">
      <dgm:prSet/>
      <dgm:spPr/>
      <dgm:t>
        <a:bodyPr/>
        <a:lstStyle/>
        <a:p>
          <a:endParaRPr lang="en-US"/>
        </a:p>
      </dgm:t>
    </dgm:pt>
    <dgm:pt modelId="{FA639692-5672-46BE-B0D6-32FBE7EF7E16}" type="sibTrans" cxnId="{5B3CE0D2-A28A-46A7-B3CD-801808FC715C}">
      <dgm:prSet/>
      <dgm:spPr/>
      <dgm:t>
        <a:bodyPr/>
        <a:lstStyle/>
        <a:p>
          <a:endParaRPr lang="en-US"/>
        </a:p>
      </dgm:t>
    </dgm:pt>
    <dgm:pt modelId="{14DB5726-9AC8-44D6-A60E-CEEE61508CBC}">
      <dgm:prSet/>
      <dgm:spPr/>
      <dgm:t>
        <a:bodyPr/>
        <a:lstStyle/>
        <a:p>
          <a:r>
            <a:rPr lang="en-US" b="1"/>
            <a:t>Disadvantage</a:t>
          </a:r>
          <a:r>
            <a:rPr lang="en-US"/>
            <a:t>: lengthy and costly exam, sensitive to respiratory motion and a cardiac pulsation artifact (need latest generation scanners, rapid single breath hold acquisitions or special respiratory gating and cardiac gating), less availability</a:t>
          </a:r>
        </a:p>
      </dgm:t>
    </dgm:pt>
    <dgm:pt modelId="{17E83642-F604-4110-B44D-6F62F48C9487}" type="parTrans" cxnId="{2FA10453-D2C0-4698-9055-B9E6DA4DCCDC}">
      <dgm:prSet/>
      <dgm:spPr/>
      <dgm:t>
        <a:bodyPr/>
        <a:lstStyle/>
        <a:p>
          <a:endParaRPr lang="en-US"/>
        </a:p>
      </dgm:t>
    </dgm:pt>
    <dgm:pt modelId="{4792B6D2-EB40-49C2-AF5A-027628A19198}" type="sibTrans" cxnId="{2FA10453-D2C0-4698-9055-B9E6DA4DCCDC}">
      <dgm:prSet/>
      <dgm:spPr/>
      <dgm:t>
        <a:bodyPr/>
        <a:lstStyle/>
        <a:p>
          <a:endParaRPr lang="en-US"/>
        </a:p>
      </dgm:t>
    </dgm:pt>
    <dgm:pt modelId="{879C7800-107C-4BA3-8F52-C4F49CC13266}" type="pres">
      <dgm:prSet presAssocID="{453BEAE0-C5D5-4E0B-855F-47D02F2AE269}" presName="linear" presStyleCnt="0">
        <dgm:presLayoutVars>
          <dgm:animLvl val="lvl"/>
          <dgm:resizeHandles val="exact"/>
        </dgm:presLayoutVars>
      </dgm:prSet>
      <dgm:spPr/>
    </dgm:pt>
    <dgm:pt modelId="{CEF06B5B-DA7B-4A31-9D11-64AF060F5A38}" type="pres">
      <dgm:prSet presAssocID="{730B9F97-1B9B-46F7-B16E-22500D246C1B}" presName="parentText" presStyleLbl="node1" presStyleIdx="0" presStyleCnt="2">
        <dgm:presLayoutVars>
          <dgm:chMax val="0"/>
          <dgm:bulletEnabled val="1"/>
        </dgm:presLayoutVars>
      </dgm:prSet>
      <dgm:spPr/>
    </dgm:pt>
    <dgm:pt modelId="{1893ECB8-BB9F-4D2C-8477-096A9B1A422A}" type="pres">
      <dgm:prSet presAssocID="{FA639692-5672-46BE-B0D6-32FBE7EF7E16}" presName="spacer" presStyleCnt="0"/>
      <dgm:spPr/>
    </dgm:pt>
    <dgm:pt modelId="{D587B716-C557-46C7-B91A-6EFA90AC36DA}" type="pres">
      <dgm:prSet presAssocID="{14DB5726-9AC8-44D6-A60E-CEEE61508CBC}" presName="parentText" presStyleLbl="node1" presStyleIdx="1" presStyleCnt="2">
        <dgm:presLayoutVars>
          <dgm:chMax val="0"/>
          <dgm:bulletEnabled val="1"/>
        </dgm:presLayoutVars>
      </dgm:prSet>
      <dgm:spPr/>
    </dgm:pt>
  </dgm:ptLst>
  <dgm:cxnLst>
    <dgm:cxn modelId="{556C7509-1FA2-476B-962A-95DB35E1381F}" type="presOf" srcId="{14DB5726-9AC8-44D6-A60E-CEEE61508CBC}" destId="{D587B716-C557-46C7-B91A-6EFA90AC36DA}" srcOrd="0" destOrd="0" presId="urn:microsoft.com/office/officeart/2005/8/layout/vList2"/>
    <dgm:cxn modelId="{CC364719-E8F7-4E6B-B477-4BEC5088BBB8}" type="presOf" srcId="{453BEAE0-C5D5-4E0B-855F-47D02F2AE269}" destId="{879C7800-107C-4BA3-8F52-C4F49CC13266}" srcOrd="0" destOrd="0" presId="urn:microsoft.com/office/officeart/2005/8/layout/vList2"/>
    <dgm:cxn modelId="{2FA10453-D2C0-4698-9055-B9E6DA4DCCDC}" srcId="{453BEAE0-C5D5-4E0B-855F-47D02F2AE269}" destId="{14DB5726-9AC8-44D6-A60E-CEEE61508CBC}" srcOrd="1" destOrd="0" parTransId="{17E83642-F604-4110-B44D-6F62F48C9487}" sibTransId="{4792B6D2-EB40-49C2-AF5A-027628A19198}"/>
    <dgm:cxn modelId="{05514473-A7DC-4165-946E-B28EC44C2EB4}" type="presOf" srcId="{730B9F97-1B9B-46F7-B16E-22500D246C1B}" destId="{CEF06B5B-DA7B-4A31-9D11-64AF060F5A38}" srcOrd="0" destOrd="0" presId="urn:microsoft.com/office/officeart/2005/8/layout/vList2"/>
    <dgm:cxn modelId="{5B3CE0D2-A28A-46A7-B3CD-801808FC715C}" srcId="{453BEAE0-C5D5-4E0B-855F-47D02F2AE269}" destId="{730B9F97-1B9B-46F7-B16E-22500D246C1B}" srcOrd="0" destOrd="0" parTransId="{0C994BB4-4B4A-4A80-B0FB-D124D21178E2}" sibTransId="{FA639692-5672-46BE-B0D6-32FBE7EF7E16}"/>
    <dgm:cxn modelId="{34E070E0-FB9F-494E-9279-7776717F1BF1}" type="presParOf" srcId="{879C7800-107C-4BA3-8F52-C4F49CC13266}" destId="{CEF06B5B-DA7B-4A31-9D11-64AF060F5A38}" srcOrd="0" destOrd="0" presId="urn:microsoft.com/office/officeart/2005/8/layout/vList2"/>
    <dgm:cxn modelId="{47931B50-C9F3-4360-B8C3-C45FAEECAA41}" type="presParOf" srcId="{879C7800-107C-4BA3-8F52-C4F49CC13266}" destId="{1893ECB8-BB9F-4D2C-8477-096A9B1A422A}" srcOrd="1" destOrd="0" presId="urn:microsoft.com/office/officeart/2005/8/layout/vList2"/>
    <dgm:cxn modelId="{E1DB842F-683D-4DBD-A3A0-6FF5495DCADA}" type="presParOf" srcId="{879C7800-107C-4BA3-8F52-C4F49CC13266}" destId="{D587B716-C557-46C7-B91A-6EFA90AC36D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61B93-A88F-4B10-8E24-7C14DD6DA46F}">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0434B-1832-4D0C-86DA-D863F51F467E}">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Chest X ray (CXR) </a:t>
          </a:r>
        </a:p>
      </dsp:txBody>
      <dsp:txXfrm>
        <a:off x="0" y="2758"/>
        <a:ext cx="6797675" cy="940732"/>
      </dsp:txXfrm>
    </dsp:sp>
    <dsp:sp modelId="{CE6394EE-DDB9-4DF7-8339-F9FAE1DCA451}">
      <dsp:nvSpPr>
        <dsp:cNvPr id="0" name=""/>
        <dsp:cNvSpPr/>
      </dsp:nvSpPr>
      <dsp:spPr>
        <a:xfrm>
          <a:off x="0" y="943491"/>
          <a:ext cx="6797675"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36E72-C483-4B34-94E7-5BE54669FA37}">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CT scan</a:t>
          </a:r>
        </a:p>
      </dsp:txBody>
      <dsp:txXfrm>
        <a:off x="0" y="943491"/>
        <a:ext cx="6797675" cy="940732"/>
      </dsp:txXfrm>
    </dsp:sp>
    <dsp:sp modelId="{638CDCE0-A9CE-454F-8081-12D2F2F53FB2}">
      <dsp:nvSpPr>
        <dsp:cNvPr id="0" name=""/>
        <dsp:cNvSpPr/>
      </dsp:nvSpPr>
      <dsp:spPr>
        <a:xfrm>
          <a:off x="0" y="1884223"/>
          <a:ext cx="6797675"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E538C-6614-4CD1-B385-95D07F9C8913}">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MRI</a:t>
          </a:r>
        </a:p>
      </dsp:txBody>
      <dsp:txXfrm>
        <a:off x="0" y="1884223"/>
        <a:ext cx="6797675" cy="940732"/>
      </dsp:txXfrm>
    </dsp:sp>
    <dsp:sp modelId="{C524799C-B0E0-47A1-BEF7-B446A6BBDC21}">
      <dsp:nvSpPr>
        <dsp:cNvPr id="0" name=""/>
        <dsp:cNvSpPr/>
      </dsp:nvSpPr>
      <dsp:spPr>
        <a:xfrm>
          <a:off x="0" y="2824955"/>
          <a:ext cx="6797675"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C0247-EF55-4A85-A6EE-C6E60B03A9B8}">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PET </a:t>
          </a:r>
        </a:p>
      </dsp:txBody>
      <dsp:txXfrm>
        <a:off x="0" y="2824956"/>
        <a:ext cx="6797675" cy="940732"/>
      </dsp:txXfrm>
    </dsp:sp>
    <dsp:sp modelId="{7DAFDB98-ECF8-41F7-8430-8BD21688C803}">
      <dsp:nvSpPr>
        <dsp:cNvPr id="0" name=""/>
        <dsp:cNvSpPr/>
      </dsp:nvSpPr>
      <dsp:spPr>
        <a:xfrm>
          <a:off x="0" y="3765688"/>
          <a:ext cx="6797675"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B3E7C-A3D8-4D10-957D-7E4AF2801C82}">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Thoracic Ultrasound</a:t>
          </a:r>
        </a:p>
      </dsp:txBody>
      <dsp:txXfrm>
        <a:off x="0" y="3765688"/>
        <a:ext cx="6797675" cy="940732"/>
      </dsp:txXfrm>
    </dsp:sp>
    <dsp:sp modelId="{B2D72CFB-71E5-4250-B602-2565B999D098}">
      <dsp:nvSpPr>
        <dsp:cNvPr id="0" name=""/>
        <dsp:cNvSpPr/>
      </dsp:nvSpPr>
      <dsp:spPr>
        <a:xfrm>
          <a:off x="0" y="4706420"/>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961A3-8183-4620-A8CE-E967495F9DE0}">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Ventilation/perfusion lung scanning</a:t>
          </a:r>
        </a:p>
      </dsp:txBody>
      <dsp:txXfrm>
        <a:off x="0" y="4706420"/>
        <a:ext cx="6797675" cy="940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06B5B-DA7B-4A31-9D11-64AF060F5A38}">
      <dsp:nvSpPr>
        <dsp:cNvPr id="0" name=""/>
        <dsp:cNvSpPr/>
      </dsp:nvSpPr>
      <dsp:spPr>
        <a:xfrm>
          <a:off x="0" y="18467"/>
          <a:ext cx="7269095" cy="2925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Advantage</a:t>
          </a:r>
          <a:r>
            <a:rPr lang="en-US" sz="2500" kern="1200" dirty="0"/>
            <a:t>: superior contrast resolution between tumor and fat, the ability to characterize tissues based on T1 and T2 relaxation times (e.g., cyst, fibrosis),  the ability to scan in direct sagittal and coronal planes, fat suppressed sequences,  and the lack of need for intravenous iodinated contrast, no radiation hazard.</a:t>
          </a:r>
        </a:p>
      </dsp:txBody>
      <dsp:txXfrm>
        <a:off x="142787" y="161254"/>
        <a:ext cx="6983521" cy="2639426"/>
      </dsp:txXfrm>
    </dsp:sp>
    <dsp:sp modelId="{D587B716-C557-46C7-B91A-6EFA90AC36DA}">
      <dsp:nvSpPr>
        <dsp:cNvPr id="0" name=""/>
        <dsp:cNvSpPr/>
      </dsp:nvSpPr>
      <dsp:spPr>
        <a:xfrm>
          <a:off x="0" y="3015467"/>
          <a:ext cx="7269095" cy="29250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Disadvantage</a:t>
          </a:r>
          <a:r>
            <a:rPr lang="en-US" sz="2500" kern="1200"/>
            <a:t>: lengthy and costly exam, sensitive to respiratory motion and a cardiac pulsation artifact (need latest generation scanners, rapid single breath hold acquisitions or special respiratory gating and cardiac gating), less availability</a:t>
          </a:r>
        </a:p>
      </dsp:txBody>
      <dsp:txXfrm>
        <a:off x="142787" y="3158254"/>
        <a:ext cx="6983521" cy="26394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792CC-6F1B-4E7C-BD9B-C5F2C47A13E3}" type="datetimeFigureOut">
              <a:rPr lang="en-US" smtClean="0"/>
              <a:t>11/14/2021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8A4E9-005E-4B53-BBFE-6CAC3C8AB4E5}" type="slidenum">
              <a:rPr lang="en-US" smtClean="0"/>
              <a:t>‹#›</a:t>
            </a:fld>
            <a:endParaRPr lang="en-US"/>
          </a:p>
        </p:txBody>
      </p:sp>
    </p:spTree>
    <p:extLst>
      <p:ext uri="{BB962C8B-B14F-4D97-AF65-F5344CB8AC3E}">
        <p14:creationId xmlns:p14="http://schemas.microsoft.com/office/powerpoint/2010/main" val="406972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Distance 72 inch</a:t>
            </a:r>
          </a:p>
        </p:txBody>
      </p:sp>
      <p:sp>
        <p:nvSpPr>
          <p:cNvPr id="4" name="Slide Number Placeholder 3"/>
          <p:cNvSpPr>
            <a:spLocks noGrp="1"/>
          </p:cNvSpPr>
          <p:nvPr>
            <p:ph type="sldNum" sz="quarter" idx="10"/>
          </p:nvPr>
        </p:nvSpPr>
        <p:spPr/>
        <p:txBody>
          <a:bodyPr/>
          <a:lstStyle/>
          <a:p>
            <a:fld id="{1528A4E9-005E-4B53-BBFE-6CAC3C8AB4E5}" type="slidenum">
              <a:rPr lang="en-US" smtClean="0"/>
              <a:t>6</a:t>
            </a:fld>
            <a:endParaRPr lang="en-US"/>
          </a:p>
        </p:txBody>
      </p:sp>
    </p:spTree>
    <p:extLst>
      <p:ext uri="{BB962C8B-B14F-4D97-AF65-F5344CB8AC3E}">
        <p14:creationId xmlns:p14="http://schemas.microsoft.com/office/powerpoint/2010/main" val="276964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pneumothorax is more</a:t>
            </a:r>
            <a:r>
              <a:rPr lang="en-US" baseline="0" dirty="0"/>
              <a:t> </a:t>
            </a:r>
            <a:r>
              <a:rPr lang="en-US" dirty="0"/>
              <a:t>easily diagnosed, as is free gas beneath the</a:t>
            </a:r>
            <a:r>
              <a:rPr lang="en-US" baseline="0" dirty="0"/>
              <a:t> </a:t>
            </a:r>
            <a:r>
              <a:rPr lang="en-US" dirty="0"/>
              <a:t>diaphragm</a:t>
            </a:r>
          </a:p>
          <a:p>
            <a:pPr>
              <a:buFont typeface="Wingdings" panose="05000000000000000000" pitchFamily="2" charset="2"/>
              <a:buChar char="§"/>
            </a:pPr>
            <a:r>
              <a:rPr lang="en-US" dirty="0"/>
              <a:t> pleural effusion is</a:t>
            </a:r>
            <a:r>
              <a:rPr lang="en-US" baseline="0" dirty="0"/>
              <a:t> </a:t>
            </a:r>
            <a:r>
              <a:rPr lang="en-US" dirty="0"/>
              <a:t>more easily diagnosed.</a:t>
            </a:r>
          </a:p>
          <a:p>
            <a:endParaRPr lang="en-US" dirty="0"/>
          </a:p>
        </p:txBody>
      </p:sp>
      <p:sp>
        <p:nvSpPr>
          <p:cNvPr id="4" name="Slide Number Placeholder 3"/>
          <p:cNvSpPr>
            <a:spLocks noGrp="1"/>
          </p:cNvSpPr>
          <p:nvPr>
            <p:ph type="sldNum" sz="quarter" idx="10"/>
          </p:nvPr>
        </p:nvSpPr>
        <p:spPr/>
        <p:txBody>
          <a:bodyPr/>
          <a:lstStyle/>
          <a:p>
            <a:fld id="{1528A4E9-005E-4B53-BBFE-6CAC3C8AB4E5}" type="slidenum">
              <a:rPr lang="en-US" smtClean="0"/>
              <a:t>8</a:t>
            </a:fld>
            <a:endParaRPr lang="en-US"/>
          </a:p>
        </p:txBody>
      </p:sp>
    </p:spTree>
    <p:extLst>
      <p:ext uri="{BB962C8B-B14F-4D97-AF65-F5344CB8AC3E}">
        <p14:creationId xmlns:p14="http://schemas.microsoft.com/office/powerpoint/2010/main" val="366023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posterior segments of lower lobes, areas behind the hila, left lower lobe, which lies behind the heart on the PA</a:t>
            </a:r>
          </a:p>
          <a:p>
            <a:endParaRPr lang="en-US" dirty="0"/>
          </a:p>
        </p:txBody>
      </p:sp>
      <p:sp>
        <p:nvSpPr>
          <p:cNvPr id="4" name="Slide Number Placeholder 3"/>
          <p:cNvSpPr>
            <a:spLocks noGrp="1"/>
          </p:cNvSpPr>
          <p:nvPr>
            <p:ph type="sldNum" sz="quarter" idx="10"/>
          </p:nvPr>
        </p:nvSpPr>
        <p:spPr/>
        <p:txBody>
          <a:bodyPr/>
          <a:lstStyle/>
          <a:p>
            <a:fld id="{1528A4E9-005E-4B53-BBFE-6CAC3C8AB4E5}" type="slidenum">
              <a:rPr lang="en-US" smtClean="0"/>
              <a:t>9</a:t>
            </a:fld>
            <a:endParaRPr lang="en-US"/>
          </a:p>
        </p:txBody>
      </p:sp>
    </p:spTree>
    <p:extLst>
      <p:ext uri="{BB962C8B-B14F-4D97-AF65-F5344CB8AC3E}">
        <p14:creationId xmlns:p14="http://schemas.microsoft.com/office/powerpoint/2010/main" val="102633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expiration the lung is smaller while the</a:t>
            </a:r>
            <a:r>
              <a:rPr lang="en-US" baseline="0" dirty="0"/>
              <a:t> </a:t>
            </a:r>
            <a:r>
              <a:rPr lang="en-US" dirty="0"/>
              <a:t>pneumothorax does not change in volume</a:t>
            </a:r>
          </a:p>
          <a:p>
            <a:r>
              <a:rPr lang="en-US" dirty="0"/>
              <a:t>, e.g. inhaled foreign body in a child: in</a:t>
            </a:r>
          </a:p>
          <a:p>
            <a:r>
              <a:rPr lang="en-US" dirty="0"/>
              <a:t>expiration the normal lung reduces in volume</a:t>
            </a:r>
            <a:r>
              <a:rPr lang="en-US" baseline="0" dirty="0"/>
              <a:t> </a:t>
            </a:r>
            <a:r>
              <a:rPr lang="en-US" dirty="0"/>
              <a:t>while the lung with an obstructed airway</a:t>
            </a:r>
            <a:r>
              <a:rPr lang="en-US" baseline="0" dirty="0"/>
              <a:t> </a:t>
            </a:r>
            <a:r>
              <a:rPr lang="en-US" dirty="0"/>
              <a:t>remains inflated.</a:t>
            </a:r>
          </a:p>
          <a:p>
            <a:endParaRPr lang="en-US" dirty="0"/>
          </a:p>
          <a:p>
            <a:endParaRPr lang="en-US" dirty="0"/>
          </a:p>
        </p:txBody>
      </p:sp>
      <p:sp>
        <p:nvSpPr>
          <p:cNvPr id="4" name="Slide Number Placeholder 3"/>
          <p:cNvSpPr>
            <a:spLocks noGrp="1"/>
          </p:cNvSpPr>
          <p:nvPr>
            <p:ph type="sldNum" sz="quarter" idx="10"/>
          </p:nvPr>
        </p:nvSpPr>
        <p:spPr/>
        <p:txBody>
          <a:bodyPr/>
          <a:lstStyle/>
          <a:p>
            <a:fld id="{1528A4E9-005E-4B53-BBFE-6CAC3C8AB4E5}" type="slidenum">
              <a:rPr lang="en-US" smtClean="0"/>
              <a:t>12</a:t>
            </a:fld>
            <a:endParaRPr lang="en-US"/>
          </a:p>
        </p:txBody>
      </p:sp>
    </p:spTree>
    <p:extLst>
      <p:ext uri="{BB962C8B-B14F-4D97-AF65-F5344CB8AC3E}">
        <p14:creationId xmlns:p14="http://schemas.microsoft.com/office/powerpoint/2010/main" val="73841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from hilum to the 6</a:t>
            </a:r>
            <a:r>
              <a:rPr lang="en-US" baseline="30000" dirty="0"/>
              <a:t>th</a:t>
            </a:r>
            <a:r>
              <a:rPr lang="en-US" dirty="0"/>
              <a:t> rib in axillary line</a:t>
            </a:r>
          </a:p>
        </p:txBody>
      </p:sp>
      <p:sp>
        <p:nvSpPr>
          <p:cNvPr id="4" name="Slide Number Placeholder 3"/>
          <p:cNvSpPr>
            <a:spLocks noGrp="1"/>
          </p:cNvSpPr>
          <p:nvPr>
            <p:ph type="sldNum" sz="quarter" idx="10"/>
          </p:nvPr>
        </p:nvSpPr>
        <p:spPr/>
        <p:txBody>
          <a:bodyPr/>
          <a:lstStyle/>
          <a:p>
            <a:fld id="{1528A4E9-005E-4B53-BBFE-6CAC3C8AB4E5}" type="slidenum">
              <a:rPr lang="en-US" smtClean="0"/>
              <a:t>19</a:t>
            </a:fld>
            <a:endParaRPr lang="en-US"/>
          </a:p>
        </p:txBody>
      </p:sp>
    </p:spTree>
    <p:extLst>
      <p:ext uri="{BB962C8B-B14F-4D97-AF65-F5344CB8AC3E}">
        <p14:creationId xmlns:p14="http://schemas.microsoft.com/office/powerpoint/2010/main" val="428514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higher than right although the difference should be</a:t>
            </a:r>
            <a:r>
              <a:rPr lang="en-US" baseline="0" dirty="0"/>
              <a:t> less than 2.5cm</a:t>
            </a:r>
            <a:endParaRPr lang="en-US" dirty="0"/>
          </a:p>
        </p:txBody>
      </p:sp>
      <p:sp>
        <p:nvSpPr>
          <p:cNvPr id="4" name="Slide Number Placeholder 3"/>
          <p:cNvSpPr>
            <a:spLocks noGrp="1"/>
          </p:cNvSpPr>
          <p:nvPr>
            <p:ph type="sldNum" sz="quarter" idx="10"/>
          </p:nvPr>
        </p:nvSpPr>
        <p:spPr/>
        <p:txBody>
          <a:bodyPr/>
          <a:lstStyle/>
          <a:p>
            <a:fld id="{1528A4E9-005E-4B53-BBFE-6CAC3C8AB4E5}" type="slidenum">
              <a:rPr lang="en-US" smtClean="0"/>
              <a:t>20</a:t>
            </a:fld>
            <a:endParaRPr lang="en-US"/>
          </a:p>
        </p:txBody>
      </p:sp>
    </p:spTree>
    <p:extLst>
      <p:ext uri="{BB962C8B-B14F-4D97-AF65-F5344CB8AC3E}">
        <p14:creationId xmlns:p14="http://schemas.microsoft.com/office/powerpoint/2010/main" val="252768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Horizontal fissure pass horizontally</a:t>
            </a:r>
            <a:r>
              <a:rPr lang="en-US" baseline="0" dirty="0"/>
              <a:t> </a:t>
            </a:r>
            <a:r>
              <a:rPr lang="en-US" dirty="0"/>
              <a:t>from mid hilum to anterior chest wall</a:t>
            </a:r>
          </a:p>
          <a:p>
            <a:r>
              <a:rPr lang="en-US" dirty="0"/>
              <a:t>Oblique run</a:t>
            </a:r>
            <a:r>
              <a:rPr lang="en-US" baseline="0" dirty="0"/>
              <a:t> obliquely downward from T4/t5 vertebra through hilum ending at anterior third of diaphragm</a:t>
            </a:r>
          </a:p>
          <a:p>
            <a:r>
              <a:rPr lang="en-US" dirty="0"/>
              <a:t> </a:t>
            </a:r>
          </a:p>
        </p:txBody>
      </p:sp>
      <p:sp>
        <p:nvSpPr>
          <p:cNvPr id="4" name="Slide Number Placeholder 3"/>
          <p:cNvSpPr>
            <a:spLocks noGrp="1"/>
          </p:cNvSpPr>
          <p:nvPr>
            <p:ph type="sldNum" sz="quarter" idx="10"/>
          </p:nvPr>
        </p:nvSpPr>
        <p:spPr/>
        <p:txBody>
          <a:bodyPr/>
          <a:lstStyle/>
          <a:p>
            <a:fld id="{1528A4E9-005E-4B53-BBFE-6CAC3C8AB4E5}" type="slidenum">
              <a:rPr lang="en-US" smtClean="0"/>
              <a:t>23</a:t>
            </a:fld>
            <a:endParaRPr lang="en-US"/>
          </a:p>
        </p:txBody>
      </p:sp>
    </p:spTree>
    <p:extLst>
      <p:ext uri="{BB962C8B-B14F-4D97-AF65-F5344CB8AC3E}">
        <p14:creationId xmlns:p14="http://schemas.microsoft.com/office/powerpoint/2010/main" val="378945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 advantages of CT are its superior contrast resolution and cross-sectional display format. Superior contrast resolution allows for the differentiation of calcium, soft tissue, and fat within lung nodules or mediastinal structures. Intravenous enhancement improves contrast within structures or masses, as well as within blood vessels (e.g., pulmonary emboli, aortic dissection). The cross-sectional display eliminates the superimposition of structures and allows visualization of parenchymal nodules as small as 2 mm.</a:t>
            </a:r>
          </a:p>
          <a:p>
            <a:r>
              <a:rPr lang="en-US" dirty="0"/>
              <a:t>HRCT technique involves incremental thinly collimated scans (1.0 to 1.5 mm) obtained at evenly spaced intervals through the thorax for the evaluation of diffuse bronchial or parenchymal lung disease. Image acquisition time is limited to minimize the effects of respiratory and cardiac motion</a:t>
            </a:r>
          </a:p>
        </p:txBody>
      </p:sp>
      <p:sp>
        <p:nvSpPr>
          <p:cNvPr id="4" name="Slide Number Placeholder 3"/>
          <p:cNvSpPr>
            <a:spLocks noGrp="1"/>
          </p:cNvSpPr>
          <p:nvPr>
            <p:ph type="sldNum" sz="quarter" idx="10"/>
          </p:nvPr>
        </p:nvSpPr>
        <p:spPr/>
        <p:txBody>
          <a:bodyPr/>
          <a:lstStyle/>
          <a:p>
            <a:fld id="{1528A4E9-005E-4B53-BBFE-6CAC3C8AB4E5}" type="slidenum">
              <a:rPr lang="en-US" smtClean="0"/>
              <a:t>25</a:t>
            </a:fld>
            <a:endParaRPr lang="en-US"/>
          </a:p>
        </p:txBody>
      </p:sp>
    </p:spTree>
    <p:extLst>
      <p:ext uri="{BB962C8B-B14F-4D97-AF65-F5344CB8AC3E}">
        <p14:creationId xmlns:p14="http://schemas.microsoft.com/office/powerpoint/2010/main" val="418089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aspiration of small pleural effusions visualized on real-time US is preferable to blind thoracentesis. Similarly, sampling of visible pleural masses in patients with malignant effusions can diminish the number of negative pleural biopsies.</a:t>
            </a:r>
          </a:p>
          <a:p>
            <a:endParaRPr lang="en-US" dirty="0"/>
          </a:p>
        </p:txBody>
      </p:sp>
      <p:sp>
        <p:nvSpPr>
          <p:cNvPr id="4" name="Slide Number Placeholder 3"/>
          <p:cNvSpPr>
            <a:spLocks noGrp="1"/>
          </p:cNvSpPr>
          <p:nvPr>
            <p:ph type="sldNum" sz="quarter" idx="10"/>
          </p:nvPr>
        </p:nvSpPr>
        <p:spPr/>
        <p:txBody>
          <a:bodyPr/>
          <a:lstStyle/>
          <a:p>
            <a:fld id="{1528A4E9-005E-4B53-BBFE-6CAC3C8AB4E5}" type="slidenum">
              <a:rPr lang="en-US" smtClean="0"/>
              <a:t>30</a:t>
            </a:fld>
            <a:endParaRPr lang="en-US"/>
          </a:p>
        </p:txBody>
      </p:sp>
    </p:spTree>
    <p:extLst>
      <p:ext uri="{BB962C8B-B14F-4D97-AF65-F5344CB8AC3E}">
        <p14:creationId xmlns:p14="http://schemas.microsoft.com/office/powerpoint/2010/main" val="34849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850F90-F2E8-4505-A2CF-D3A74C371D86}"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B986-CF3A-4125-9583-DD7317BE24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07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50F90-F2E8-4505-A2CF-D3A74C371D86}"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74916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50F90-F2E8-4505-A2CF-D3A74C371D86}"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193516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50F90-F2E8-4505-A2CF-D3A74C371D86}"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206569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850F90-F2E8-4505-A2CF-D3A74C371D86}"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B986-CF3A-4125-9583-DD7317BE24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8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850F90-F2E8-4505-A2CF-D3A74C371D86}"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216129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850F90-F2E8-4505-A2CF-D3A74C371D86}"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139099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850F90-F2E8-4505-A2CF-D3A74C371D86}"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427491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850F90-F2E8-4505-A2CF-D3A74C371D86}" type="datetimeFigureOut">
              <a:rPr lang="en-US" smtClean="0"/>
              <a:t>11/14/2021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348939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850F90-F2E8-4505-A2CF-D3A74C371D86}" type="datetimeFigureOut">
              <a:rPr lang="en-US" smtClean="0"/>
              <a:t>11/14/2021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37B986-CF3A-4125-9583-DD7317BE24E2}" type="slidenum">
              <a:rPr lang="en-US" smtClean="0"/>
              <a:t>‹#›</a:t>
            </a:fld>
            <a:endParaRPr lang="en-US"/>
          </a:p>
        </p:txBody>
      </p:sp>
    </p:spTree>
    <p:extLst>
      <p:ext uri="{BB962C8B-B14F-4D97-AF65-F5344CB8AC3E}">
        <p14:creationId xmlns:p14="http://schemas.microsoft.com/office/powerpoint/2010/main" val="264786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850F90-F2E8-4505-A2CF-D3A74C371D86}"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7B986-CF3A-4125-9583-DD7317BE24E2}" type="slidenum">
              <a:rPr lang="en-US" smtClean="0"/>
              <a:t>‹#›</a:t>
            </a:fld>
            <a:endParaRPr lang="en-US"/>
          </a:p>
        </p:txBody>
      </p:sp>
    </p:spTree>
    <p:extLst>
      <p:ext uri="{BB962C8B-B14F-4D97-AF65-F5344CB8AC3E}">
        <p14:creationId xmlns:p14="http://schemas.microsoft.com/office/powerpoint/2010/main" val="411253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850F90-F2E8-4505-A2CF-D3A74C371D86}" type="datetimeFigureOut">
              <a:rPr lang="en-US" smtClean="0"/>
              <a:t>11/14/2021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37B986-CF3A-4125-9583-DD7317BE24E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519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758952"/>
            <a:ext cx="10058400" cy="3892168"/>
          </a:xfrm>
        </p:spPr>
        <p:txBody>
          <a:bodyPr>
            <a:normAutofit/>
          </a:bodyPr>
          <a:lstStyle/>
          <a:p>
            <a:r>
              <a:rPr lang="en-US"/>
              <a:t>Chest imaging</a:t>
            </a:r>
            <a:endParaRPr lang="en-US" dirty="0"/>
          </a:p>
        </p:txBody>
      </p:sp>
      <p:sp>
        <p:nvSpPr>
          <p:cNvPr id="15"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5225240"/>
            <a:ext cx="10058400" cy="1143000"/>
          </a:xfrm>
        </p:spPr>
        <p:txBody>
          <a:bodyPr>
            <a:normAutofit/>
          </a:bodyPr>
          <a:lstStyle/>
          <a:p>
            <a:r>
              <a:rPr lang="en-US" sz="1500" b="1">
                <a:solidFill>
                  <a:srgbClr val="FFFFFF"/>
                </a:solidFill>
              </a:rPr>
              <a:t>Lecture one </a:t>
            </a:r>
          </a:p>
          <a:p>
            <a:r>
              <a:rPr lang="en-US" sz="1500" b="1">
                <a:solidFill>
                  <a:srgbClr val="FFFFFF"/>
                </a:solidFill>
              </a:rPr>
              <a:t>Dr. Marwa Majid aladhab</a:t>
            </a:r>
          </a:p>
          <a:p>
            <a:r>
              <a:rPr lang="en-US" sz="1500" b="1">
                <a:solidFill>
                  <a:srgbClr val="FFFFFF"/>
                </a:solidFill>
              </a:rPr>
              <a:t>Mbchb, fibms</a:t>
            </a:r>
          </a:p>
        </p:txBody>
      </p:sp>
      <p:sp>
        <p:nvSpPr>
          <p:cNvPr id="16"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462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916" y="290848"/>
            <a:ext cx="5947222" cy="5943797"/>
          </a:xfrm>
          <a:prstGeom prst="rect">
            <a:avLst/>
          </a:prstGeom>
        </p:spPr>
      </p:pic>
      <p:pic>
        <p:nvPicPr>
          <p:cNvPr id="3" name="Picture 2"/>
          <p:cNvPicPr>
            <a:picLocks noChangeAspect="1"/>
          </p:cNvPicPr>
          <p:nvPr/>
        </p:nvPicPr>
        <p:blipFill>
          <a:blip r:embed="rId3"/>
          <a:stretch>
            <a:fillRect/>
          </a:stretch>
        </p:blipFill>
        <p:spPr>
          <a:xfrm>
            <a:off x="6866651" y="290848"/>
            <a:ext cx="4536104" cy="5943796"/>
          </a:xfrm>
          <a:prstGeom prst="rect">
            <a:avLst/>
          </a:prstGeom>
        </p:spPr>
      </p:pic>
    </p:spTree>
    <p:extLst>
      <p:ext uri="{BB962C8B-B14F-4D97-AF65-F5344CB8AC3E}">
        <p14:creationId xmlns:p14="http://schemas.microsoft.com/office/powerpoint/2010/main" val="200109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projections</a:t>
            </a:r>
          </a:p>
        </p:txBody>
      </p:sp>
      <p:sp>
        <p:nvSpPr>
          <p:cNvPr id="3" name="Content Placeholder 2"/>
          <p:cNvSpPr>
            <a:spLocks noGrp="1"/>
          </p:cNvSpPr>
          <p:nvPr>
            <p:ph idx="1"/>
          </p:nvPr>
        </p:nvSpPr>
        <p:spPr>
          <a:xfrm>
            <a:off x="1097280" y="1845734"/>
            <a:ext cx="5954684" cy="4023360"/>
          </a:xfrm>
        </p:spPr>
        <p:txBody>
          <a:bodyPr>
            <a:normAutofit/>
          </a:bodyPr>
          <a:lstStyle/>
          <a:p>
            <a:r>
              <a:rPr lang="en-US" sz="3200" b="1" dirty="0"/>
              <a:t>Supine (AP CXR):</a:t>
            </a:r>
          </a:p>
          <a:p>
            <a:pPr>
              <a:buFont typeface="Wingdings" panose="05000000000000000000" pitchFamily="2" charset="2"/>
              <a:buChar char="§"/>
            </a:pPr>
            <a:r>
              <a:rPr lang="en-US" sz="3200" b="1" dirty="0"/>
              <a:t> </a:t>
            </a:r>
            <a:r>
              <a:rPr lang="en-US" sz="3200" dirty="0"/>
              <a:t>Acutely ill or traumatized patients, and patients in ICU or CCU (portable X ray)</a:t>
            </a:r>
          </a:p>
          <a:p>
            <a:pPr>
              <a:buFont typeface="Wingdings" panose="05000000000000000000" pitchFamily="2" charset="2"/>
              <a:buChar char="§"/>
            </a:pPr>
            <a:r>
              <a:rPr lang="en-US" sz="3200" dirty="0"/>
              <a:t> Mediastinum and heart appear wider due to venous distension and magnification.</a:t>
            </a:r>
            <a:endParaRPr lang="en-US" sz="3200" b="1" dirty="0"/>
          </a:p>
        </p:txBody>
      </p:sp>
      <p:pic>
        <p:nvPicPr>
          <p:cNvPr id="4" name="Picture 3"/>
          <p:cNvPicPr>
            <a:picLocks noChangeAspect="1"/>
          </p:cNvPicPr>
          <p:nvPr/>
        </p:nvPicPr>
        <p:blipFill>
          <a:blip r:embed="rId2"/>
          <a:stretch>
            <a:fillRect/>
          </a:stretch>
        </p:blipFill>
        <p:spPr>
          <a:xfrm>
            <a:off x="7798872" y="1845734"/>
            <a:ext cx="3356808" cy="4481511"/>
          </a:xfrm>
          <a:prstGeom prst="rect">
            <a:avLst/>
          </a:prstGeom>
        </p:spPr>
      </p:pic>
    </p:spTree>
    <p:extLst>
      <p:ext uri="{BB962C8B-B14F-4D97-AF65-F5344CB8AC3E}">
        <p14:creationId xmlns:p14="http://schemas.microsoft.com/office/powerpoint/2010/main" val="290334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4361411" cy="4023360"/>
          </a:xfrm>
        </p:spPr>
        <p:txBody>
          <a:bodyPr>
            <a:normAutofit/>
          </a:bodyPr>
          <a:lstStyle/>
          <a:p>
            <a:r>
              <a:rPr lang="en-US" sz="3200" b="1" dirty="0"/>
              <a:t>Expiratory film:</a:t>
            </a:r>
          </a:p>
          <a:p>
            <a:pPr>
              <a:buFont typeface="Wingdings" panose="05000000000000000000" pitchFamily="2" charset="2"/>
              <a:buChar char="§"/>
            </a:pPr>
            <a:r>
              <a:rPr lang="en-US" sz="3200" dirty="0"/>
              <a:t> Increased sensitivity for small pneumothorax.</a:t>
            </a:r>
          </a:p>
          <a:p>
            <a:pPr>
              <a:buFont typeface="Wingdings" panose="05000000000000000000" pitchFamily="2" charset="2"/>
              <a:buChar char="§"/>
            </a:pPr>
            <a:r>
              <a:rPr lang="en-US" sz="3200" dirty="0"/>
              <a:t> Suspected bronchial obstruction with air trapping</a:t>
            </a:r>
          </a:p>
        </p:txBody>
      </p:sp>
      <p:pic>
        <p:nvPicPr>
          <p:cNvPr id="4" name="Picture 3"/>
          <p:cNvPicPr>
            <a:picLocks noChangeAspect="1"/>
          </p:cNvPicPr>
          <p:nvPr/>
        </p:nvPicPr>
        <p:blipFill rotWithShape="1">
          <a:blip r:embed="rId3"/>
          <a:srcRect l="14542" t="-715" r="16090" b="-331"/>
          <a:stretch/>
        </p:blipFill>
        <p:spPr>
          <a:xfrm>
            <a:off x="7051963" y="100566"/>
            <a:ext cx="4239491" cy="6175542"/>
          </a:xfrm>
          <a:prstGeom prst="rect">
            <a:avLst/>
          </a:prstGeom>
        </p:spPr>
      </p:pic>
    </p:spTree>
    <p:extLst>
      <p:ext uri="{BB962C8B-B14F-4D97-AF65-F5344CB8AC3E}">
        <p14:creationId xmlns:p14="http://schemas.microsoft.com/office/powerpoint/2010/main" val="208626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91" y="1316182"/>
            <a:ext cx="6650182" cy="4876800"/>
          </a:xfrm>
        </p:spPr>
        <p:txBody>
          <a:bodyPr>
            <a:noAutofit/>
          </a:bodyPr>
          <a:lstStyle/>
          <a:p>
            <a:r>
              <a:rPr lang="en-US" sz="2800" b="1" dirty="0"/>
              <a:t>Decubitus film:</a:t>
            </a:r>
          </a:p>
          <a:p>
            <a:pPr>
              <a:buFont typeface="Wingdings" panose="05000000000000000000" pitchFamily="2" charset="2"/>
              <a:buChar char="§"/>
            </a:pPr>
            <a:r>
              <a:rPr lang="en-US" sz="2800" dirty="0"/>
              <a:t> Radiograph performed with the patient lying on their side.</a:t>
            </a:r>
          </a:p>
          <a:p>
            <a:pPr>
              <a:buFont typeface="Wingdings" panose="05000000000000000000" pitchFamily="2" charset="2"/>
              <a:buChar char="§"/>
            </a:pPr>
            <a:r>
              <a:rPr lang="en-US" sz="2800" dirty="0"/>
              <a:t> Used occasionally in patients too ill to stand where pleural effusion or pneumothorax are suspected and not definitely diagnosed on an AP film.</a:t>
            </a:r>
          </a:p>
          <a:p>
            <a:r>
              <a:rPr lang="en-US" sz="2800" b="1" dirty="0"/>
              <a:t>Oblique views:</a:t>
            </a:r>
          </a:p>
          <a:p>
            <a:pPr>
              <a:buFont typeface="Wingdings" panose="05000000000000000000" pitchFamily="2" charset="2"/>
              <a:buChar char="§"/>
            </a:pPr>
            <a:r>
              <a:rPr lang="en-US" sz="2800" b="1" dirty="0"/>
              <a:t> </a:t>
            </a:r>
            <a:r>
              <a:rPr lang="en-US" sz="2800" dirty="0"/>
              <a:t>may be used for suspected rib fracture, or to display other chest wall pathologies.</a:t>
            </a:r>
          </a:p>
        </p:txBody>
      </p:sp>
      <p:pic>
        <p:nvPicPr>
          <p:cNvPr id="4" name="Picture 3"/>
          <p:cNvPicPr>
            <a:picLocks noChangeAspect="1"/>
          </p:cNvPicPr>
          <p:nvPr/>
        </p:nvPicPr>
        <p:blipFill rotWithShape="1">
          <a:blip r:embed="rId2"/>
          <a:srcRect l="4950" t="16734" r="43333" b="38283"/>
          <a:stretch/>
        </p:blipFill>
        <p:spPr>
          <a:xfrm>
            <a:off x="7356764" y="273134"/>
            <a:ext cx="4184072" cy="2729453"/>
          </a:xfrm>
          <a:prstGeom prst="rect">
            <a:avLst/>
          </a:prstGeom>
        </p:spPr>
      </p:pic>
      <p:pic>
        <p:nvPicPr>
          <p:cNvPr id="5" name="Picture 4"/>
          <p:cNvPicPr>
            <a:picLocks noChangeAspect="1"/>
          </p:cNvPicPr>
          <p:nvPr/>
        </p:nvPicPr>
        <p:blipFill>
          <a:blip r:embed="rId3"/>
          <a:stretch>
            <a:fillRect/>
          </a:stretch>
        </p:blipFill>
        <p:spPr>
          <a:xfrm>
            <a:off x="7232073" y="3490946"/>
            <a:ext cx="4862945" cy="2504416"/>
          </a:xfrm>
          <a:prstGeom prst="rect">
            <a:avLst/>
          </a:prstGeom>
        </p:spPr>
      </p:pic>
    </p:spTree>
    <p:extLst>
      <p:ext uri="{BB962C8B-B14F-4D97-AF65-F5344CB8AC3E}">
        <p14:creationId xmlns:p14="http://schemas.microsoft.com/office/powerpoint/2010/main" val="274567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5200" y="215469"/>
            <a:ext cx="5223163" cy="5916284"/>
          </a:xfrm>
          <a:prstGeom prst="rect">
            <a:avLst/>
          </a:prstGeom>
        </p:spPr>
      </p:pic>
    </p:spTree>
    <p:extLst>
      <p:ext uri="{BB962C8B-B14F-4D97-AF65-F5344CB8AC3E}">
        <p14:creationId xmlns:p14="http://schemas.microsoft.com/office/powerpoint/2010/main" val="361517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assessment of CXR</a:t>
            </a:r>
          </a:p>
        </p:txBody>
      </p:sp>
      <p:sp>
        <p:nvSpPr>
          <p:cNvPr id="3" name="Content Placeholder 2"/>
          <p:cNvSpPr>
            <a:spLocks noGrp="1"/>
          </p:cNvSpPr>
          <p:nvPr>
            <p:ph idx="1"/>
          </p:nvPr>
        </p:nvSpPr>
        <p:spPr>
          <a:xfrm>
            <a:off x="1097279" y="1845733"/>
            <a:ext cx="10873047" cy="4333393"/>
          </a:xfrm>
        </p:spPr>
        <p:txBody>
          <a:bodyPr>
            <a:noAutofit/>
          </a:bodyPr>
          <a:lstStyle/>
          <a:p>
            <a:r>
              <a:rPr lang="en-US" sz="2800" b="1" dirty="0"/>
              <a:t>Centering of the patient:</a:t>
            </a:r>
          </a:p>
          <a:p>
            <a:r>
              <a:rPr lang="en-US" sz="2800" dirty="0"/>
              <a:t>• With proper centering of the patient the lung apices and both costophrenic angles should be visualized.</a:t>
            </a:r>
          </a:p>
          <a:p>
            <a:r>
              <a:rPr lang="en-US" sz="2800" b="1" dirty="0"/>
              <a:t>Rotation:</a:t>
            </a:r>
          </a:p>
          <a:p>
            <a:r>
              <a:rPr lang="en-US" sz="2800" dirty="0"/>
              <a:t>• Rotation may cause anatomical distortion</a:t>
            </a:r>
          </a:p>
          <a:p>
            <a:r>
              <a:rPr lang="en-US" sz="2800" dirty="0"/>
              <a:t>• The easiest way to ensure that there is no rotation is to check that the spinous processes of the upper thoracic vertebrae lie midway between the medial ends of the clavicles.</a:t>
            </a:r>
          </a:p>
        </p:txBody>
      </p:sp>
    </p:spTree>
    <p:extLst>
      <p:ext uri="{BB962C8B-B14F-4D97-AF65-F5344CB8AC3E}">
        <p14:creationId xmlns:p14="http://schemas.microsoft.com/office/powerpoint/2010/main" val="169043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assessment of CXR (continuo)</a:t>
            </a:r>
          </a:p>
        </p:txBody>
      </p:sp>
      <p:sp>
        <p:nvSpPr>
          <p:cNvPr id="3" name="Content Placeholder 2"/>
          <p:cNvSpPr>
            <a:spLocks noGrp="1"/>
          </p:cNvSpPr>
          <p:nvPr>
            <p:ph idx="1"/>
          </p:nvPr>
        </p:nvSpPr>
        <p:spPr/>
        <p:txBody>
          <a:bodyPr>
            <a:normAutofit/>
          </a:bodyPr>
          <a:lstStyle/>
          <a:p>
            <a:r>
              <a:rPr lang="en-US" sz="2800" b="1" dirty="0"/>
              <a:t>Degree of inspiration:</a:t>
            </a:r>
          </a:p>
          <a:p>
            <a:r>
              <a:rPr lang="en-US" sz="2800" dirty="0"/>
              <a:t>• Inadequate inspiration may lead to over diagnosis of pulmonary opacity or collapse.</a:t>
            </a:r>
          </a:p>
          <a:p>
            <a:r>
              <a:rPr lang="en-US" sz="2800" dirty="0"/>
              <a:t>• With an adequate inspiration the diaphragms should lie at the level of the fifth or sixth ribs anteriorly, and in children trachea should be straight.</a:t>
            </a:r>
          </a:p>
          <a:p>
            <a:r>
              <a:rPr lang="en-US" sz="2800" b="1" dirty="0"/>
              <a:t>Orientation:</a:t>
            </a:r>
          </a:p>
          <a:p>
            <a:r>
              <a:rPr lang="en-US" sz="2800" dirty="0"/>
              <a:t>Check the left and right markings</a:t>
            </a:r>
          </a:p>
        </p:txBody>
      </p:sp>
    </p:spTree>
    <p:extLst>
      <p:ext uri="{BB962C8B-B14F-4D97-AF65-F5344CB8AC3E}">
        <p14:creationId xmlns:p14="http://schemas.microsoft.com/office/powerpoint/2010/main" val="7185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a:t>Penetration:</a:t>
            </a:r>
          </a:p>
          <a:p>
            <a:r>
              <a:rPr lang="en-US" sz="2800" dirty="0"/>
              <a:t>Look at the lower part of the cardiac shadow, the vertebral bodies should only just be visible through the cardiac shadow.</a:t>
            </a:r>
          </a:p>
        </p:txBody>
      </p:sp>
    </p:spTree>
    <p:extLst>
      <p:ext uri="{BB962C8B-B14F-4D97-AF65-F5344CB8AC3E}">
        <p14:creationId xmlns:p14="http://schemas.microsoft.com/office/powerpoint/2010/main" val="243673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159" y="1011382"/>
            <a:ext cx="6102368" cy="4496039"/>
          </a:xfrm>
          <a:prstGeom prst="rect">
            <a:avLst/>
          </a:prstGeom>
        </p:spPr>
      </p:pic>
      <p:pic>
        <p:nvPicPr>
          <p:cNvPr id="3" name="Picture 2"/>
          <p:cNvPicPr>
            <a:picLocks noChangeAspect="1"/>
          </p:cNvPicPr>
          <p:nvPr/>
        </p:nvPicPr>
        <p:blipFill>
          <a:blip r:embed="rId3"/>
          <a:stretch>
            <a:fillRect/>
          </a:stretch>
        </p:blipFill>
        <p:spPr>
          <a:xfrm>
            <a:off x="6431909" y="1011381"/>
            <a:ext cx="5622009" cy="4496039"/>
          </a:xfrm>
          <a:prstGeom prst="rect">
            <a:avLst/>
          </a:prstGeom>
        </p:spPr>
      </p:pic>
    </p:spTree>
    <p:extLst>
      <p:ext uri="{BB962C8B-B14F-4D97-AF65-F5344CB8AC3E}">
        <p14:creationId xmlns:p14="http://schemas.microsoft.com/office/powerpoint/2010/main" val="9356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845733"/>
          </a:xfrm>
        </p:spPr>
        <p:txBody>
          <a:bodyPr>
            <a:normAutofit/>
          </a:bodyPr>
          <a:lstStyle/>
          <a:p>
            <a:r>
              <a:rPr lang="en-US" dirty="0"/>
              <a:t>Diagnostic assessment of CXR </a:t>
            </a:r>
          </a:p>
        </p:txBody>
      </p:sp>
      <p:sp>
        <p:nvSpPr>
          <p:cNvPr id="3" name="Content Placeholder 2"/>
          <p:cNvSpPr>
            <a:spLocks noGrp="1"/>
          </p:cNvSpPr>
          <p:nvPr>
            <p:ph idx="1"/>
          </p:nvPr>
        </p:nvSpPr>
        <p:spPr/>
        <p:txBody>
          <a:bodyPr>
            <a:normAutofit/>
          </a:bodyPr>
          <a:lstStyle/>
          <a:p>
            <a:r>
              <a:rPr lang="en-US" sz="3200" dirty="0"/>
              <a:t>Don’t forget the </a:t>
            </a:r>
            <a:r>
              <a:rPr lang="en-US" sz="3200" b="1" dirty="0"/>
              <a:t>clinical context </a:t>
            </a:r>
            <a:r>
              <a:rPr lang="en-US" sz="3200" dirty="0"/>
              <a:t>and</a:t>
            </a:r>
            <a:r>
              <a:rPr lang="en-US" sz="3200" b="1" dirty="0"/>
              <a:t> the time course of any abnormality</a:t>
            </a:r>
            <a:r>
              <a:rPr lang="en-US" sz="3200" dirty="0"/>
              <a:t>.</a:t>
            </a:r>
          </a:p>
          <a:p>
            <a:r>
              <a:rPr lang="en-US" sz="3200" b="1" u="sng" dirty="0">
                <a:solidFill>
                  <a:srgbClr val="C00000"/>
                </a:solidFill>
              </a:rPr>
              <a:t>Scanning the PA film</a:t>
            </a:r>
          </a:p>
          <a:p>
            <a:pPr>
              <a:lnSpc>
                <a:spcPct val="100000"/>
              </a:lnSpc>
            </a:pPr>
            <a:r>
              <a:rPr lang="en-US" sz="3200" b="1" dirty="0">
                <a:solidFill>
                  <a:srgbClr val="C00000"/>
                </a:solidFill>
              </a:rPr>
              <a:t>1. lung fields: </a:t>
            </a:r>
            <a:r>
              <a:rPr lang="en-US" sz="3200" dirty="0">
                <a:solidFill>
                  <a:schemeClr val="tx1"/>
                </a:solidFill>
              </a:rPr>
              <a:t>* equal transradiancy   * try to identify the horizontal fissure and check its position *assess lung volume</a:t>
            </a:r>
          </a:p>
          <a:p>
            <a:pPr>
              <a:lnSpc>
                <a:spcPct val="100000"/>
              </a:lnSpc>
            </a:pPr>
            <a:r>
              <a:rPr lang="en-US" sz="3200" dirty="0">
                <a:solidFill>
                  <a:schemeClr val="tx1"/>
                </a:solidFill>
              </a:rPr>
              <a:t>*any discrete or generalized shadows</a:t>
            </a:r>
            <a:endParaRPr lang="en-US" sz="3200" dirty="0">
              <a:solidFill>
                <a:srgbClr val="C00000"/>
              </a:solidFill>
            </a:endParaRPr>
          </a:p>
        </p:txBody>
      </p:sp>
    </p:spTree>
    <p:extLst>
      <p:ext uri="{BB962C8B-B14F-4D97-AF65-F5344CB8AC3E}">
        <p14:creationId xmlns:p14="http://schemas.microsoft.com/office/powerpoint/2010/main" val="53201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p>
        </p:txBody>
      </p:sp>
      <p:sp>
        <p:nvSpPr>
          <p:cNvPr id="3" name="Content Placeholder 2"/>
          <p:cNvSpPr>
            <a:spLocks noGrp="1"/>
          </p:cNvSpPr>
          <p:nvPr>
            <p:ph idx="1"/>
          </p:nvPr>
        </p:nvSpPr>
        <p:spPr>
          <a:xfrm>
            <a:off x="1097280" y="1845734"/>
            <a:ext cx="5576897" cy="4023360"/>
          </a:xfrm>
        </p:spPr>
        <p:txBody>
          <a:bodyPr>
            <a:normAutofit/>
          </a:bodyPr>
          <a:lstStyle/>
          <a:p>
            <a:pPr algn="l"/>
            <a:r>
              <a:rPr lang="en-US" sz="2800" dirty="0"/>
              <a:t>45-years-old female presents with </a:t>
            </a:r>
            <a:r>
              <a:rPr lang="en-US" sz="2800" dirty="0">
                <a:solidFill>
                  <a:srgbClr val="3D3D3D"/>
                </a:solidFill>
              </a:rPr>
              <a:t>l</a:t>
            </a:r>
            <a:r>
              <a:rPr lang="en-US" sz="2800" b="0" i="0" dirty="0">
                <a:solidFill>
                  <a:srgbClr val="3D3D3D"/>
                </a:solidFill>
                <a:effectLst/>
              </a:rPr>
              <a:t>eft scapular pain and cough. As part of the GP's initial work up for the patient presentation, a chest x-ray was obtained.</a:t>
            </a:r>
          </a:p>
          <a:p>
            <a:pPr algn="l"/>
            <a:r>
              <a:rPr lang="en-US" sz="2800" dirty="0">
                <a:solidFill>
                  <a:srgbClr val="3D3D3D"/>
                </a:solidFill>
              </a:rPr>
              <a:t>What are the next imaging investigations?</a:t>
            </a:r>
            <a:endParaRPr lang="en-US" sz="2800" b="0" i="0" dirty="0">
              <a:solidFill>
                <a:srgbClr val="3D3D3D"/>
              </a:solidFill>
              <a:effectLst/>
            </a:endParaRPr>
          </a:p>
          <a:p>
            <a:br>
              <a:rPr lang="en-US" sz="2800" b="0" i="0" dirty="0">
                <a:solidFill>
                  <a:srgbClr val="000000"/>
                </a:solidFill>
                <a:effectLst/>
              </a:rPr>
            </a:br>
            <a:endParaRPr lang="en-US" sz="2800" dirty="0"/>
          </a:p>
        </p:txBody>
      </p:sp>
      <p:pic>
        <p:nvPicPr>
          <p:cNvPr id="4" name="Picture 3">
            <a:extLst>
              <a:ext uri="{FF2B5EF4-FFF2-40B4-BE49-F238E27FC236}">
                <a16:creationId xmlns:a16="http://schemas.microsoft.com/office/drawing/2014/main" id="{381A43FE-7ADE-4646-9908-7114CCF58696}"/>
              </a:ext>
            </a:extLst>
          </p:cNvPr>
          <p:cNvPicPr>
            <a:picLocks noChangeAspect="1"/>
          </p:cNvPicPr>
          <p:nvPr/>
        </p:nvPicPr>
        <p:blipFill>
          <a:blip r:embed="rId2"/>
          <a:stretch>
            <a:fillRect/>
          </a:stretch>
        </p:blipFill>
        <p:spPr>
          <a:xfrm>
            <a:off x="6786513" y="988906"/>
            <a:ext cx="5189456" cy="5189456"/>
          </a:xfrm>
          <a:prstGeom prst="rect">
            <a:avLst/>
          </a:prstGeom>
        </p:spPr>
      </p:pic>
    </p:spTree>
    <p:extLst>
      <p:ext uri="{BB962C8B-B14F-4D97-AF65-F5344CB8AC3E}">
        <p14:creationId xmlns:p14="http://schemas.microsoft.com/office/powerpoint/2010/main" val="196045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solidFill>
                  <a:srgbClr val="C00000"/>
                </a:solidFill>
              </a:rPr>
              <a:t>2. look at the hilum: </a:t>
            </a:r>
            <a:r>
              <a:rPr lang="en-US" sz="2800" dirty="0"/>
              <a:t>*position *shape *size *density</a:t>
            </a:r>
          </a:p>
          <a:p>
            <a:r>
              <a:rPr lang="en-US" sz="2800" b="1" dirty="0">
                <a:solidFill>
                  <a:srgbClr val="C00000"/>
                </a:solidFill>
              </a:rPr>
              <a:t>3. look at the heart: </a:t>
            </a:r>
            <a:r>
              <a:rPr lang="en-US" sz="2800" dirty="0"/>
              <a:t>* shape * cardiothoracic ratio (the maximum transverse diameter of the heart is less than the half of the transthoracic diameter  at the broadest part of the chest) *abnormally dense areas</a:t>
            </a:r>
          </a:p>
          <a:p>
            <a:r>
              <a:rPr lang="en-US" sz="2800" b="1" dirty="0">
                <a:solidFill>
                  <a:srgbClr val="C00000"/>
                </a:solidFill>
              </a:rPr>
              <a:t>4. check rest of the mediastinum: </a:t>
            </a:r>
            <a:r>
              <a:rPr lang="en-US" sz="2800" dirty="0"/>
              <a:t>*edge clear *abnormal widening *</a:t>
            </a:r>
            <a:r>
              <a:rPr lang="en-US" sz="2800" dirty="0" err="1"/>
              <a:t>Rt</a:t>
            </a:r>
            <a:r>
              <a:rPr lang="en-US" sz="2800" dirty="0"/>
              <a:t> </a:t>
            </a:r>
            <a:r>
              <a:rPr lang="en-US" sz="2800" dirty="0" err="1"/>
              <a:t>paratracheal</a:t>
            </a:r>
            <a:r>
              <a:rPr lang="en-US" sz="2800" dirty="0"/>
              <a:t> strip (&lt; 2-3mm wide)</a:t>
            </a:r>
          </a:p>
          <a:p>
            <a:r>
              <a:rPr lang="en-US" sz="2800" b="1" dirty="0">
                <a:solidFill>
                  <a:srgbClr val="C00000"/>
                </a:solidFill>
              </a:rPr>
              <a:t>5. look at the trachea </a:t>
            </a:r>
          </a:p>
        </p:txBody>
      </p:sp>
    </p:spTree>
    <p:extLst>
      <p:ext uri="{BB962C8B-B14F-4D97-AF65-F5344CB8AC3E}">
        <p14:creationId xmlns:p14="http://schemas.microsoft.com/office/powerpoint/2010/main" val="188867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solidFill>
                  <a:srgbClr val="C00000"/>
                </a:solidFill>
              </a:rPr>
              <a:t>6. look at the diaphragms: </a:t>
            </a:r>
            <a:r>
              <a:rPr lang="en-US" sz="2800" dirty="0"/>
              <a:t>*</a:t>
            </a:r>
            <a:r>
              <a:rPr lang="en-US" sz="2800" dirty="0" err="1"/>
              <a:t>Rt</a:t>
            </a:r>
            <a:r>
              <a:rPr lang="en-US" sz="2800" dirty="0"/>
              <a:t> higher (difference &lt;3cm) *outline smooth * level of highest point</a:t>
            </a:r>
          </a:p>
          <a:p>
            <a:r>
              <a:rPr lang="en-US" sz="2800" b="1" dirty="0">
                <a:solidFill>
                  <a:srgbClr val="C00000"/>
                </a:solidFill>
              </a:rPr>
              <a:t>7. look at costophrenic angle: </a:t>
            </a:r>
            <a:r>
              <a:rPr lang="en-US" sz="2800" dirty="0"/>
              <a:t>*well defined acute angles.</a:t>
            </a:r>
          </a:p>
          <a:p>
            <a:r>
              <a:rPr lang="en-US" sz="2800" b="1" dirty="0">
                <a:solidFill>
                  <a:srgbClr val="C00000"/>
                </a:solidFill>
              </a:rPr>
              <a:t>8. look at the bones </a:t>
            </a:r>
            <a:r>
              <a:rPr lang="en-US" sz="2800" dirty="0"/>
              <a:t>*follow outline for fracture *assess density</a:t>
            </a:r>
          </a:p>
          <a:p>
            <a:r>
              <a:rPr lang="en-US" sz="2800" b="1" dirty="0">
                <a:solidFill>
                  <a:srgbClr val="C00000"/>
                </a:solidFill>
              </a:rPr>
              <a:t>9. soft tissues </a:t>
            </a:r>
          </a:p>
          <a:p>
            <a:r>
              <a:rPr lang="en-US" sz="2800" b="1" dirty="0">
                <a:solidFill>
                  <a:srgbClr val="C00000"/>
                </a:solidFill>
              </a:rPr>
              <a:t>10. look at the area under the diaphragm </a:t>
            </a:r>
          </a:p>
        </p:txBody>
      </p:sp>
    </p:spTree>
    <p:extLst>
      <p:ext uri="{BB962C8B-B14F-4D97-AF65-F5344CB8AC3E}">
        <p14:creationId xmlns:p14="http://schemas.microsoft.com/office/powerpoint/2010/main" val="460200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3978" y="48490"/>
            <a:ext cx="6296893" cy="6296893"/>
          </a:xfrm>
          <a:prstGeom prst="rect">
            <a:avLst/>
          </a:prstGeom>
        </p:spPr>
      </p:pic>
    </p:spTree>
    <p:extLst>
      <p:ext uri="{BB962C8B-B14F-4D97-AF65-F5344CB8AC3E}">
        <p14:creationId xmlns:p14="http://schemas.microsoft.com/office/powerpoint/2010/main" val="205263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Scanning lateral film</a:t>
            </a:r>
          </a:p>
        </p:txBody>
      </p:sp>
      <p:sp>
        <p:nvSpPr>
          <p:cNvPr id="3" name="Content Placeholder 2"/>
          <p:cNvSpPr>
            <a:spLocks noGrp="1"/>
          </p:cNvSpPr>
          <p:nvPr>
            <p:ph idx="1"/>
          </p:nvPr>
        </p:nvSpPr>
        <p:spPr/>
        <p:txBody>
          <a:bodyPr>
            <a:normAutofit lnSpcReduction="10000"/>
          </a:bodyPr>
          <a:lstStyle/>
          <a:p>
            <a:r>
              <a:rPr lang="en-US" sz="2800" dirty="0"/>
              <a:t>1. lung fields: *compare density of the field in front of and above the heart to those behind * no discrete lesion.</a:t>
            </a:r>
          </a:p>
          <a:p>
            <a:r>
              <a:rPr lang="en-US" sz="2800" dirty="0"/>
              <a:t>2. look at the retrosternal space: *blackest part </a:t>
            </a:r>
          </a:p>
          <a:p>
            <a:r>
              <a:rPr lang="en-US" sz="2800" dirty="0"/>
              <a:t>3. check the position of horizontal and oblique fissures</a:t>
            </a:r>
          </a:p>
          <a:p>
            <a:r>
              <a:rPr lang="en-US" sz="2800" dirty="0"/>
              <a:t>4. density of the hila</a:t>
            </a:r>
          </a:p>
          <a:p>
            <a:r>
              <a:rPr lang="en-US" sz="2800" dirty="0"/>
              <a:t>5. appearance of diaphragms</a:t>
            </a:r>
          </a:p>
          <a:p>
            <a:r>
              <a:rPr lang="en-US" sz="2800" dirty="0"/>
              <a:t>6. look at the vertebral bodies: *get  more translucent as one move caudally *same shape, size, density</a:t>
            </a:r>
          </a:p>
        </p:txBody>
      </p:sp>
    </p:spTree>
    <p:extLst>
      <p:ext uri="{BB962C8B-B14F-4D97-AF65-F5344CB8AC3E}">
        <p14:creationId xmlns:p14="http://schemas.microsoft.com/office/powerpoint/2010/main" val="118125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3018" y="229377"/>
            <a:ext cx="4362883" cy="5980058"/>
          </a:xfrm>
          <a:prstGeom prst="rect">
            <a:avLst/>
          </a:prstGeom>
        </p:spPr>
      </p:pic>
    </p:spTree>
    <p:extLst>
      <p:ext uri="{BB962C8B-B14F-4D97-AF65-F5344CB8AC3E}">
        <p14:creationId xmlns:p14="http://schemas.microsoft.com/office/powerpoint/2010/main" val="49805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scan </a:t>
            </a:r>
          </a:p>
        </p:txBody>
      </p:sp>
      <p:sp>
        <p:nvSpPr>
          <p:cNvPr id="3" name="Content Placeholder 2"/>
          <p:cNvSpPr>
            <a:spLocks noGrp="1"/>
          </p:cNvSpPr>
          <p:nvPr>
            <p:ph idx="1"/>
          </p:nvPr>
        </p:nvSpPr>
        <p:spPr>
          <a:xfrm>
            <a:off x="570807" y="1845733"/>
            <a:ext cx="7090757" cy="4388811"/>
          </a:xfrm>
        </p:spPr>
        <p:txBody>
          <a:bodyPr>
            <a:normAutofit fontScale="85000" lnSpcReduction="20000"/>
          </a:bodyPr>
          <a:lstStyle/>
          <a:p>
            <a:pPr marL="0" indent="0">
              <a:buNone/>
            </a:pPr>
            <a:r>
              <a:rPr lang="en-US" sz="3600" b="1" dirty="0">
                <a:solidFill>
                  <a:srgbClr val="FF0000"/>
                </a:solidFill>
              </a:rPr>
              <a:t>Advantage</a:t>
            </a:r>
            <a:r>
              <a:rPr lang="en-US" sz="3600" b="1" dirty="0"/>
              <a:t>: </a:t>
            </a:r>
            <a:r>
              <a:rPr lang="en-US" sz="3500" dirty="0"/>
              <a:t>superior contrast resolution and cross-sectional display format.</a:t>
            </a:r>
            <a:endParaRPr lang="en-US" sz="3600" dirty="0"/>
          </a:p>
          <a:p>
            <a:pPr marL="0" indent="0">
              <a:buNone/>
            </a:pPr>
            <a:r>
              <a:rPr lang="en-US" sz="3600" b="1" dirty="0">
                <a:solidFill>
                  <a:srgbClr val="FF0000"/>
                </a:solidFill>
              </a:rPr>
              <a:t>uses:</a:t>
            </a:r>
          </a:p>
          <a:p>
            <a:r>
              <a:rPr lang="en-US" sz="3200" dirty="0">
                <a:solidFill>
                  <a:srgbClr val="000000">
                    <a:lumMod val="75000"/>
                    <a:lumOff val="25000"/>
                  </a:srgbClr>
                </a:solidFill>
              </a:rPr>
              <a:t>• </a:t>
            </a:r>
            <a:r>
              <a:rPr lang="en-US" sz="3200" dirty="0"/>
              <a:t>Further characterization of CXR findings</a:t>
            </a:r>
          </a:p>
          <a:p>
            <a:r>
              <a:rPr lang="en-US" sz="3200" dirty="0"/>
              <a:t>• As a primary investigation of chest disease (e.g. staging of lung cancer, detection of occult metastases)</a:t>
            </a:r>
          </a:p>
          <a:p>
            <a:r>
              <a:rPr lang="en-US" sz="3200" dirty="0"/>
              <a:t>• Procedure guidance</a:t>
            </a:r>
          </a:p>
          <a:p>
            <a:r>
              <a:rPr lang="en-US" sz="3200" dirty="0"/>
              <a:t>• HRCT</a:t>
            </a:r>
          </a:p>
          <a:p>
            <a:r>
              <a:rPr lang="en-US" sz="3200" dirty="0"/>
              <a:t>• CT pulmonary angiography (CTPA)</a:t>
            </a:r>
            <a:endParaRPr lang="en-US" sz="3600" b="1" dirty="0"/>
          </a:p>
          <a:p>
            <a:endParaRPr lang="en-US" sz="3200" dirty="0"/>
          </a:p>
        </p:txBody>
      </p:sp>
      <p:pic>
        <p:nvPicPr>
          <p:cNvPr id="4" name="Picture 3"/>
          <p:cNvPicPr>
            <a:picLocks noChangeAspect="1"/>
          </p:cNvPicPr>
          <p:nvPr/>
        </p:nvPicPr>
        <p:blipFill>
          <a:blip r:embed="rId3"/>
          <a:stretch>
            <a:fillRect/>
          </a:stretch>
        </p:blipFill>
        <p:spPr>
          <a:xfrm>
            <a:off x="7741550" y="1733474"/>
            <a:ext cx="4254753" cy="4135620"/>
          </a:xfrm>
          <a:prstGeom prst="rect">
            <a:avLst/>
          </a:prstGeom>
        </p:spPr>
      </p:pic>
    </p:spTree>
    <p:extLst>
      <p:ext uri="{BB962C8B-B14F-4D97-AF65-F5344CB8AC3E}">
        <p14:creationId xmlns:p14="http://schemas.microsoft.com/office/powerpoint/2010/main" val="114092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CT pulmonary angiography </a:t>
            </a:r>
            <a:endParaRPr lang="en-US" dirty="0"/>
          </a:p>
        </p:txBody>
      </p:sp>
      <p:sp>
        <p:nvSpPr>
          <p:cNvPr id="3" name="Content Placeholder 2"/>
          <p:cNvSpPr>
            <a:spLocks noGrp="1"/>
          </p:cNvSpPr>
          <p:nvPr>
            <p:ph idx="1"/>
          </p:nvPr>
        </p:nvSpPr>
        <p:spPr>
          <a:xfrm>
            <a:off x="1097280" y="1845734"/>
            <a:ext cx="6204065" cy="4023360"/>
          </a:xfrm>
        </p:spPr>
        <p:txBody>
          <a:bodyPr>
            <a:normAutofit lnSpcReduction="10000"/>
          </a:bodyPr>
          <a:lstStyle/>
          <a:p>
            <a:r>
              <a:rPr lang="en-US" sz="3200"/>
              <a:t>The technique involves adequate enhancement of the pulmonary trunk and its branches. </a:t>
            </a:r>
          </a:p>
          <a:p>
            <a:r>
              <a:rPr lang="en-US" sz="3200" b="1"/>
              <a:t>Uses</a:t>
            </a:r>
            <a:r>
              <a:rPr lang="en-US" sz="3200"/>
              <a:t>: Suspected pulmonary embolism: acute or chronic (based on the detection of filling defects in the pulmonary arterial vasculature).</a:t>
            </a:r>
          </a:p>
          <a:p>
            <a:br>
              <a:rPr lang="en-US" sz="3200"/>
            </a:br>
            <a:endParaRPr lang="en-US" sz="3200" dirty="0"/>
          </a:p>
        </p:txBody>
      </p:sp>
      <p:pic>
        <p:nvPicPr>
          <p:cNvPr id="5" name="Picture 4"/>
          <p:cNvPicPr>
            <a:picLocks noChangeAspect="1"/>
          </p:cNvPicPr>
          <p:nvPr/>
        </p:nvPicPr>
        <p:blipFill>
          <a:blip r:embed="rId2"/>
          <a:stretch>
            <a:fillRect/>
          </a:stretch>
        </p:blipFill>
        <p:spPr>
          <a:xfrm>
            <a:off x="7672386" y="143823"/>
            <a:ext cx="4232483" cy="2815600"/>
          </a:xfrm>
          <a:prstGeom prst="rect">
            <a:avLst/>
          </a:prstGeom>
        </p:spPr>
      </p:pic>
      <p:pic>
        <p:nvPicPr>
          <p:cNvPr id="6" name="Picture 5"/>
          <p:cNvPicPr>
            <a:picLocks noChangeAspect="1"/>
          </p:cNvPicPr>
          <p:nvPr/>
        </p:nvPicPr>
        <p:blipFill rotWithShape="1">
          <a:blip r:embed="rId3"/>
          <a:srcRect l="3305" t="1883" r="12507" b="3082"/>
          <a:stretch/>
        </p:blipFill>
        <p:spPr>
          <a:xfrm>
            <a:off x="7672386" y="2959423"/>
            <a:ext cx="4151457" cy="3898577"/>
          </a:xfrm>
          <a:prstGeom prst="rect">
            <a:avLst/>
          </a:prstGeom>
        </p:spPr>
      </p:pic>
    </p:spTree>
    <p:extLst>
      <p:ext uri="{BB962C8B-B14F-4D97-AF65-F5344CB8AC3E}">
        <p14:creationId xmlns:p14="http://schemas.microsoft.com/office/powerpoint/2010/main" val="1475497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MRI of the Thorax</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6221174-D732-4DE8-B60A-D91A456FE108}"/>
              </a:ext>
            </a:extLst>
          </p:cNvPr>
          <p:cNvGraphicFramePr>
            <a:graphicFrameLocks noGrp="1"/>
          </p:cNvGraphicFramePr>
          <p:nvPr>
            <p:ph idx="1"/>
            <p:extLst>
              <p:ext uri="{D42A27DB-BD31-4B8C-83A1-F6EECF244321}">
                <p14:modId xmlns:p14="http://schemas.microsoft.com/office/powerpoint/2010/main" val="1376220589"/>
              </p:ext>
            </p:extLst>
          </p:nvPr>
        </p:nvGraphicFramePr>
        <p:xfrm>
          <a:off x="4270443" y="330740"/>
          <a:ext cx="7269095" cy="595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306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Uses of MRI of the thorax</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
            </a:pPr>
            <a:r>
              <a:rPr lang="en-US" sz="2800" dirty="0"/>
              <a:t> Evaluation of aortic disease in stable patients: Dissection, aneurysm, intramural hematoma, aortitis.</a:t>
            </a:r>
          </a:p>
          <a:p>
            <a:pPr>
              <a:buFont typeface="Wingdings" panose="05000000000000000000" pitchFamily="2" charset="2"/>
              <a:buChar char="§"/>
            </a:pPr>
            <a:r>
              <a:rPr lang="en-US" sz="2800" dirty="0"/>
              <a:t> Assessment of superior sulcus tumors.</a:t>
            </a:r>
          </a:p>
          <a:p>
            <a:pPr>
              <a:buFont typeface="Wingdings" panose="05000000000000000000" pitchFamily="2" charset="2"/>
              <a:buChar char="§"/>
            </a:pPr>
            <a:r>
              <a:rPr lang="en-US" sz="2800" dirty="0"/>
              <a:t> Evaluation of mediastinal, vascular, and chest wall invasion of lung cancer</a:t>
            </a:r>
          </a:p>
          <a:p>
            <a:pPr>
              <a:buFont typeface="Wingdings" panose="05000000000000000000" pitchFamily="2" charset="2"/>
              <a:buChar char="§"/>
            </a:pPr>
            <a:r>
              <a:rPr lang="en-US" sz="2800" dirty="0"/>
              <a:t> Staging of lung cancer patients unable to receive intravenous iodinated contrast</a:t>
            </a:r>
          </a:p>
          <a:p>
            <a:pPr>
              <a:buFont typeface="Wingdings" panose="05000000000000000000" pitchFamily="2" charset="2"/>
              <a:buChar char="§"/>
            </a:pPr>
            <a:r>
              <a:rPr lang="en-US" sz="2800" dirty="0"/>
              <a:t> Evaluation of posterior mediastinal masses</a:t>
            </a:r>
          </a:p>
        </p:txBody>
      </p:sp>
    </p:spTree>
    <p:extLst>
      <p:ext uri="{BB962C8B-B14F-4D97-AF65-F5344CB8AC3E}">
        <p14:creationId xmlns:p14="http://schemas.microsoft.com/office/powerpoint/2010/main" val="3324384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Positron emission tomography (PET)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a:t> PET utilizing fluorodeoxyglucose (FDG) is an imaging modality based on the metabolic activity of neoplastic and inflammatory tissues and therefore can be considered complementary to the anatomic information provided by chest radiography and CT</a:t>
            </a:r>
          </a:p>
          <a:p>
            <a:pPr>
              <a:buFont typeface="Wingdings" panose="05000000000000000000" pitchFamily="2" charset="2"/>
              <a:buChar char="§"/>
            </a:pPr>
            <a:r>
              <a:rPr lang="en-US" sz="2800" dirty="0"/>
              <a:t>useful to characterize solitary pulmonary nodules where other imaging is unhelpful (thoracic PET)</a:t>
            </a:r>
          </a:p>
          <a:p>
            <a:pPr>
              <a:buFont typeface="Wingdings" panose="05000000000000000000" pitchFamily="2" charset="2"/>
              <a:buChar char="§"/>
            </a:pPr>
            <a:r>
              <a:rPr lang="en-US" sz="2800" dirty="0"/>
              <a:t> whole-body PET in the evaluation of patients with malignancy, particularly bronchogenic carcinoma, for staging purpose </a:t>
            </a:r>
          </a:p>
          <a:p>
            <a:pPr marL="0" indent="0">
              <a:buNone/>
            </a:pPr>
            <a:endParaRPr lang="en-US" sz="2800" dirty="0"/>
          </a:p>
        </p:txBody>
      </p:sp>
    </p:spTree>
    <p:extLst>
      <p:ext uri="{BB962C8B-B14F-4D97-AF65-F5344CB8AC3E}">
        <p14:creationId xmlns:p14="http://schemas.microsoft.com/office/powerpoint/2010/main" val="242813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Objectives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sz="3200" dirty="0"/>
              <a:t> Methods of investigation</a:t>
            </a:r>
          </a:p>
          <a:p>
            <a:pPr>
              <a:buFont typeface="Wingdings" panose="05000000000000000000" pitchFamily="2" charset="2"/>
              <a:buChar char="Ø"/>
            </a:pPr>
            <a:r>
              <a:rPr lang="en-US" sz="3200" dirty="0"/>
              <a:t>Chest x ray: -projections</a:t>
            </a:r>
          </a:p>
          <a:p>
            <a:pPr marL="0" indent="0">
              <a:buNone/>
            </a:pPr>
            <a:r>
              <a:rPr lang="en-US" sz="3200" dirty="0"/>
              <a:t>                         - technical assessment</a:t>
            </a:r>
          </a:p>
          <a:p>
            <a:pPr marL="0" indent="0">
              <a:buNone/>
            </a:pPr>
            <a:r>
              <a:rPr lang="en-US" sz="3200" dirty="0"/>
              <a:t>                         - diagnostic assessment</a:t>
            </a:r>
          </a:p>
          <a:p>
            <a:pPr marL="0" indent="0">
              <a:buNone/>
            </a:pPr>
            <a:endParaRPr lang="en-US" sz="3200" dirty="0"/>
          </a:p>
        </p:txBody>
      </p:sp>
    </p:spTree>
    <p:extLst>
      <p:ext uri="{BB962C8B-B14F-4D97-AF65-F5344CB8AC3E}">
        <p14:creationId xmlns:p14="http://schemas.microsoft.com/office/powerpoint/2010/main" val="2898874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 </a:t>
            </a:r>
          </a:p>
        </p:txBody>
      </p:sp>
      <p:sp>
        <p:nvSpPr>
          <p:cNvPr id="3" name="Content Placeholder 2"/>
          <p:cNvSpPr>
            <a:spLocks noGrp="1"/>
          </p:cNvSpPr>
          <p:nvPr>
            <p:ph idx="1"/>
          </p:nvPr>
        </p:nvSpPr>
        <p:spPr>
          <a:xfrm>
            <a:off x="786937" y="1737360"/>
            <a:ext cx="11280372" cy="4718858"/>
          </a:xfrm>
        </p:spPr>
        <p:txBody>
          <a:bodyPr>
            <a:noAutofit/>
          </a:bodyPr>
          <a:lstStyle/>
          <a:p>
            <a:pPr>
              <a:buFont typeface="Wingdings" panose="05000000000000000000" pitchFamily="2" charset="2"/>
              <a:buChar char="§"/>
            </a:pPr>
            <a:r>
              <a:rPr lang="en-US" sz="2800" dirty="0"/>
              <a:t>Transthoracic US is now commonly used for the detection, characterization, and sampling of pleural, peripheral parenchymal, and mediastinal lesions .</a:t>
            </a:r>
          </a:p>
          <a:p>
            <a:pPr>
              <a:buFont typeface="Wingdings" panose="05000000000000000000" pitchFamily="2" charset="2"/>
              <a:buChar char="§"/>
            </a:pPr>
            <a:r>
              <a:rPr lang="en-US" sz="2800" dirty="0"/>
              <a:t> Aspiration of small pleural effusions and sampling of visible pleural masses in patients with malignant effusions.</a:t>
            </a:r>
          </a:p>
          <a:p>
            <a:pPr>
              <a:buFont typeface="Wingdings" panose="05000000000000000000" pitchFamily="2" charset="2"/>
              <a:buChar char="§"/>
            </a:pPr>
            <a:r>
              <a:rPr lang="en-US" sz="2800" dirty="0"/>
              <a:t>Large anterior mediastinal masses that have a broad area of contact with the parasternal chest wall may be biopsied without transgressing the lung.</a:t>
            </a:r>
          </a:p>
          <a:p>
            <a:pPr>
              <a:buFont typeface="Wingdings" panose="05000000000000000000" pitchFamily="2" charset="2"/>
              <a:buChar char="§"/>
            </a:pPr>
            <a:r>
              <a:rPr lang="en-US" sz="2800" dirty="0"/>
              <a:t>Real-time US can also confirm phrenic nerve paralysis without the use of ionizing radiation.</a:t>
            </a:r>
          </a:p>
          <a:p>
            <a:pPr>
              <a:buFont typeface="Wingdings" panose="05000000000000000000" pitchFamily="2" charset="2"/>
              <a:buChar char="§"/>
            </a:pPr>
            <a:r>
              <a:rPr lang="en-US" sz="2800" dirty="0"/>
              <a:t>It also easily detects </a:t>
            </a:r>
            <a:r>
              <a:rPr lang="en-US" sz="2800" dirty="0" err="1"/>
              <a:t>subpulmonic</a:t>
            </a:r>
            <a:r>
              <a:rPr lang="en-US" sz="2800" dirty="0"/>
              <a:t> and </a:t>
            </a:r>
            <a:r>
              <a:rPr lang="en-US" sz="2800" dirty="0" err="1"/>
              <a:t>subphrenic</a:t>
            </a:r>
            <a:r>
              <a:rPr lang="en-US" sz="2800" dirty="0"/>
              <a:t> fluid collections, which may cause diaphragmatic elevation.</a:t>
            </a: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160733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2800">
                <a:solidFill>
                  <a:srgbClr val="FFFFFF"/>
                </a:solidFill>
              </a:rPr>
              <a:t>Ventilation/perfusion lung scanning</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
            </a:pPr>
            <a:r>
              <a:rPr lang="en-US" sz="2800" dirty="0"/>
              <a:t>Nuclear medicine examination utilized in the evaluation of non-cardiac thoracic disease.</a:t>
            </a:r>
          </a:p>
          <a:p>
            <a:pPr>
              <a:buFont typeface="Wingdings" panose="05000000000000000000" pitchFamily="2" charset="2"/>
              <a:buChar char="§"/>
            </a:pPr>
            <a:r>
              <a:rPr lang="en-US" sz="2800" dirty="0"/>
              <a:t>V/Q scanning is used almost exclusively for the diagnosis of pulmonary embolism, although quantitative VQ imaging may be useful in the planning of bullectomy, lung volume reduction surgery for emphysema, and lung transplantation.</a:t>
            </a:r>
          </a:p>
        </p:txBody>
      </p:sp>
    </p:spTree>
    <p:extLst>
      <p:ext uri="{BB962C8B-B14F-4D97-AF65-F5344CB8AC3E}">
        <p14:creationId xmlns:p14="http://schemas.microsoft.com/office/powerpoint/2010/main" val="285831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a:normAutofit/>
          </a:bodyPr>
          <a:lstStyle/>
          <a:p>
            <a:r>
              <a:rPr lang="en-US" sz="3600" dirty="0">
                <a:solidFill>
                  <a:srgbClr val="FFFFFF"/>
                </a:solidFill>
              </a:rPr>
              <a:t>Case </a:t>
            </a:r>
          </a:p>
        </p:txBody>
      </p:sp>
      <p:sp>
        <p:nvSpPr>
          <p:cNvPr id="3" name="Content Placeholder 2"/>
          <p:cNvSpPr>
            <a:spLocks noGrp="1"/>
          </p:cNvSpPr>
          <p:nvPr>
            <p:ph idx="1"/>
          </p:nvPr>
        </p:nvSpPr>
        <p:spPr>
          <a:xfrm>
            <a:off x="492371" y="2653800"/>
            <a:ext cx="3084844" cy="3335519"/>
          </a:xfrm>
        </p:spPr>
        <p:txBody>
          <a:bodyPr>
            <a:normAutofit fontScale="92500" lnSpcReduction="20000"/>
          </a:bodyPr>
          <a:lstStyle/>
          <a:p>
            <a:r>
              <a:rPr lang="en-US" sz="2400" dirty="0">
                <a:solidFill>
                  <a:srgbClr val="FFFFFF"/>
                </a:solidFill>
              </a:rPr>
              <a:t>45-years-old female presents with l</a:t>
            </a:r>
            <a:r>
              <a:rPr lang="en-US" sz="2400" b="0" i="0" dirty="0">
                <a:solidFill>
                  <a:srgbClr val="FFFFFF"/>
                </a:solidFill>
                <a:effectLst/>
              </a:rPr>
              <a:t>eft scapular pain and cough. As part of the GP's initial work up for the patient presentation, a chest x-ray was obtained.</a:t>
            </a:r>
          </a:p>
          <a:p>
            <a:r>
              <a:rPr lang="en-US" sz="2400" dirty="0">
                <a:solidFill>
                  <a:srgbClr val="FFFFFF"/>
                </a:solidFill>
              </a:rPr>
              <a:t>What are the next imaging investigations?</a:t>
            </a:r>
            <a:endParaRPr lang="en-US" sz="2400" b="0" i="0" dirty="0">
              <a:solidFill>
                <a:srgbClr val="FFFFFF"/>
              </a:solidFill>
              <a:effectLst/>
            </a:endParaRPr>
          </a:p>
          <a:p>
            <a:br>
              <a:rPr lang="en-US" sz="2400" b="0" i="0" dirty="0">
                <a:solidFill>
                  <a:srgbClr val="FFFFFF"/>
                </a:solidFill>
                <a:effectLst/>
              </a:rPr>
            </a:br>
            <a:endParaRPr lang="en-US" sz="2400" dirty="0">
              <a:solidFill>
                <a:srgbClr val="FFFFFF"/>
              </a:solidFill>
            </a:endParaRP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81A43FE-7ADE-4646-9908-7114CCF58696}"/>
              </a:ext>
            </a:extLst>
          </p:cNvPr>
          <p:cNvPicPr>
            <a:picLocks noChangeAspect="1"/>
          </p:cNvPicPr>
          <p:nvPr/>
        </p:nvPicPr>
        <p:blipFill>
          <a:blip r:embed="rId2"/>
          <a:stretch>
            <a:fillRect/>
          </a:stretch>
        </p:blipFill>
        <p:spPr>
          <a:xfrm>
            <a:off x="5352138" y="640080"/>
            <a:ext cx="5577840" cy="5577840"/>
          </a:xfrm>
          <a:prstGeom prst="rect">
            <a:avLst/>
          </a:prstGeom>
        </p:spPr>
      </p:pic>
    </p:spTree>
    <p:extLst>
      <p:ext uri="{BB962C8B-B14F-4D97-AF65-F5344CB8AC3E}">
        <p14:creationId xmlns:p14="http://schemas.microsoft.com/office/powerpoint/2010/main" val="1489095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0D6033-27EE-4531-89DD-63E3B6089FEA}"/>
              </a:ext>
            </a:extLst>
          </p:cNvPr>
          <p:cNvPicPr>
            <a:picLocks noChangeAspect="1"/>
          </p:cNvPicPr>
          <p:nvPr/>
        </p:nvPicPr>
        <p:blipFill>
          <a:blip r:embed="rId2"/>
          <a:stretch>
            <a:fillRect/>
          </a:stretch>
        </p:blipFill>
        <p:spPr>
          <a:xfrm>
            <a:off x="293888" y="893163"/>
            <a:ext cx="5641245" cy="4851470"/>
          </a:xfrm>
          <a:prstGeom prst="rect">
            <a:avLst/>
          </a:prstGeom>
        </p:spPr>
      </p:pic>
      <p:pic>
        <p:nvPicPr>
          <p:cNvPr id="5" name="Picture 4">
            <a:extLst>
              <a:ext uri="{FF2B5EF4-FFF2-40B4-BE49-F238E27FC236}">
                <a16:creationId xmlns:a16="http://schemas.microsoft.com/office/drawing/2014/main" id="{7C2866B4-B2DC-4148-BAE8-18405AFE793A}"/>
              </a:ext>
            </a:extLst>
          </p:cNvPr>
          <p:cNvPicPr>
            <a:picLocks noChangeAspect="1"/>
          </p:cNvPicPr>
          <p:nvPr/>
        </p:nvPicPr>
        <p:blipFill>
          <a:blip r:embed="rId3"/>
          <a:stretch>
            <a:fillRect/>
          </a:stretch>
        </p:blipFill>
        <p:spPr>
          <a:xfrm>
            <a:off x="6256866" y="1058528"/>
            <a:ext cx="5625378" cy="4486238"/>
          </a:xfrm>
          <a:prstGeom prst="rect">
            <a:avLst/>
          </a:prstGeom>
        </p:spPr>
      </p:pic>
      <p:sp>
        <p:nvSpPr>
          <p:cNvPr id="21" name="Rectangle 20">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3778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74DC3-D2F7-456F-93A1-B32CBBB7F343}"/>
              </a:ext>
            </a:extLst>
          </p:cNvPr>
          <p:cNvSpPr>
            <a:spLocks noGrp="1"/>
          </p:cNvSpPr>
          <p:nvPr>
            <p:ph sz="half" idx="1"/>
          </p:nvPr>
        </p:nvSpPr>
        <p:spPr/>
        <p:txBody>
          <a:bodyPr/>
          <a:lstStyle/>
          <a:p>
            <a:r>
              <a:rPr lang="en-US" sz="2800" dirty="0"/>
              <a:t>Histology</a:t>
            </a:r>
            <a:r>
              <a:rPr lang="en-US" dirty="0"/>
              <a:t>: </a:t>
            </a:r>
            <a:r>
              <a:rPr lang="en-US" sz="2800" b="0" i="0" dirty="0">
                <a:solidFill>
                  <a:srgbClr val="3D3D3D"/>
                </a:solidFill>
                <a:effectLst/>
              </a:rPr>
              <a:t>Left superior sulcus: Poorly differentiated squamous cell carcinoma.</a:t>
            </a:r>
            <a:endParaRPr lang="en-US" dirty="0"/>
          </a:p>
        </p:txBody>
      </p:sp>
      <p:pic>
        <p:nvPicPr>
          <p:cNvPr id="6" name="Picture 5">
            <a:extLst>
              <a:ext uri="{FF2B5EF4-FFF2-40B4-BE49-F238E27FC236}">
                <a16:creationId xmlns:a16="http://schemas.microsoft.com/office/drawing/2014/main" id="{34AD7A44-69A3-4F28-A47A-F2F480986F93}"/>
              </a:ext>
            </a:extLst>
          </p:cNvPr>
          <p:cNvPicPr>
            <a:picLocks noChangeAspect="1"/>
          </p:cNvPicPr>
          <p:nvPr/>
        </p:nvPicPr>
        <p:blipFill>
          <a:blip r:embed="rId2"/>
          <a:stretch>
            <a:fillRect/>
          </a:stretch>
        </p:blipFill>
        <p:spPr>
          <a:xfrm>
            <a:off x="6577022" y="1845734"/>
            <a:ext cx="4735570" cy="4023360"/>
          </a:xfrm>
          <a:prstGeom prst="rect">
            <a:avLst/>
          </a:prstGeom>
        </p:spPr>
      </p:pic>
    </p:spTree>
    <p:extLst>
      <p:ext uri="{BB962C8B-B14F-4D97-AF65-F5344CB8AC3E}">
        <p14:creationId xmlns:p14="http://schemas.microsoft.com/office/powerpoint/2010/main" val="207844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D408D-E885-491B-B795-6B849969572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Homework</a:t>
            </a:r>
          </a:p>
        </p:txBody>
      </p:sp>
      <p:pic>
        <p:nvPicPr>
          <p:cNvPr id="4" name="Picture 3" descr="Neat empty education desk">
            <a:extLst>
              <a:ext uri="{FF2B5EF4-FFF2-40B4-BE49-F238E27FC236}">
                <a16:creationId xmlns:a16="http://schemas.microsoft.com/office/drawing/2014/main" id="{B0366A31-7009-48A2-9A29-D975D2103739}"/>
              </a:ext>
            </a:extLst>
          </p:cNvPr>
          <p:cNvPicPr>
            <a:picLocks noChangeAspect="1"/>
          </p:cNvPicPr>
          <p:nvPr/>
        </p:nvPicPr>
        <p:blipFill rotWithShape="1">
          <a:blip r:embed="rId2"/>
          <a:srcRect t="33144" r="-1" b="17413"/>
          <a:stretch/>
        </p:blipFill>
        <p:spPr>
          <a:xfrm>
            <a:off x="635457" y="640080"/>
            <a:ext cx="10916463" cy="3602736"/>
          </a:xfrm>
          <a:prstGeom prst="rect">
            <a:avLst/>
          </a:prstGeom>
        </p:spPr>
      </p:pic>
      <p:cxnSp>
        <p:nvCxnSpPr>
          <p:cNvPr id="31" name="Straight Connector 30">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68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6651" y="159327"/>
            <a:ext cx="5132034" cy="6061364"/>
          </a:xfrm>
          <a:prstGeom prst="rect">
            <a:avLst/>
          </a:prstGeom>
        </p:spPr>
      </p:pic>
      <p:sp>
        <p:nvSpPr>
          <p:cNvPr id="3" name="TextBox 2"/>
          <p:cNvSpPr txBox="1"/>
          <p:nvPr/>
        </p:nvSpPr>
        <p:spPr>
          <a:xfrm>
            <a:off x="720436" y="720436"/>
            <a:ext cx="1773382" cy="707886"/>
          </a:xfrm>
          <a:prstGeom prst="rect">
            <a:avLst/>
          </a:prstGeom>
          <a:noFill/>
        </p:spPr>
        <p:txBody>
          <a:bodyPr wrap="square" rtlCol="0">
            <a:spAutoFit/>
          </a:bodyPr>
          <a:lstStyle/>
          <a:p>
            <a:r>
              <a:rPr lang="en-US" sz="4000" b="1" dirty="0">
                <a:solidFill>
                  <a:srgbClr val="FF0000"/>
                </a:solidFill>
              </a:rPr>
              <a:t>Case 1</a:t>
            </a:r>
          </a:p>
        </p:txBody>
      </p:sp>
    </p:spTree>
    <p:extLst>
      <p:ext uri="{BB962C8B-B14F-4D97-AF65-F5344CB8AC3E}">
        <p14:creationId xmlns:p14="http://schemas.microsoft.com/office/powerpoint/2010/main" val="378800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0210" y="124692"/>
            <a:ext cx="5893730" cy="6158346"/>
          </a:xfrm>
          <a:prstGeom prst="rect">
            <a:avLst/>
          </a:prstGeom>
        </p:spPr>
      </p:pic>
      <p:sp>
        <p:nvSpPr>
          <p:cNvPr id="4" name="TextBox 3"/>
          <p:cNvSpPr txBox="1"/>
          <p:nvPr/>
        </p:nvSpPr>
        <p:spPr>
          <a:xfrm>
            <a:off x="720436" y="720436"/>
            <a:ext cx="1773382" cy="707886"/>
          </a:xfrm>
          <a:prstGeom prst="rect">
            <a:avLst/>
          </a:prstGeom>
          <a:noFill/>
        </p:spPr>
        <p:txBody>
          <a:bodyPr wrap="square" rtlCol="0">
            <a:spAutoFit/>
          </a:bodyPr>
          <a:lstStyle/>
          <a:p>
            <a:r>
              <a:rPr lang="en-US" sz="4000" b="1" dirty="0">
                <a:solidFill>
                  <a:srgbClr val="FF0000"/>
                </a:solidFill>
              </a:rPr>
              <a:t>Case 2</a:t>
            </a:r>
          </a:p>
        </p:txBody>
      </p:sp>
    </p:spTree>
    <p:extLst>
      <p:ext uri="{BB962C8B-B14F-4D97-AF65-F5344CB8AC3E}">
        <p14:creationId xmlns:p14="http://schemas.microsoft.com/office/powerpoint/2010/main" val="3348882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2017" y="443347"/>
            <a:ext cx="5603298" cy="5603298"/>
          </a:xfrm>
          <a:prstGeom prst="rect">
            <a:avLst/>
          </a:prstGeom>
        </p:spPr>
      </p:pic>
      <p:sp>
        <p:nvSpPr>
          <p:cNvPr id="3" name="TextBox 2"/>
          <p:cNvSpPr txBox="1"/>
          <p:nvPr/>
        </p:nvSpPr>
        <p:spPr>
          <a:xfrm>
            <a:off x="720436" y="720436"/>
            <a:ext cx="1773382" cy="707886"/>
          </a:xfrm>
          <a:prstGeom prst="rect">
            <a:avLst/>
          </a:prstGeom>
          <a:noFill/>
        </p:spPr>
        <p:txBody>
          <a:bodyPr wrap="square" rtlCol="0">
            <a:spAutoFit/>
          </a:bodyPr>
          <a:lstStyle/>
          <a:p>
            <a:r>
              <a:rPr lang="en-US" sz="4000" b="1" dirty="0">
                <a:solidFill>
                  <a:srgbClr val="FF0000"/>
                </a:solidFill>
              </a:rPr>
              <a:t>Case 3</a:t>
            </a:r>
          </a:p>
        </p:txBody>
      </p:sp>
    </p:spTree>
    <p:extLst>
      <p:ext uri="{BB962C8B-B14F-4D97-AF65-F5344CB8AC3E}">
        <p14:creationId xmlns:p14="http://schemas.microsoft.com/office/powerpoint/2010/main" val="181499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05843-D791-407E-9BA0-78E352B45703}"/>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Thank you</a:t>
            </a:r>
          </a:p>
        </p:txBody>
      </p:sp>
      <p:pic>
        <p:nvPicPr>
          <p:cNvPr id="5" name="Picture Placeholder 4">
            <a:extLst>
              <a:ext uri="{FF2B5EF4-FFF2-40B4-BE49-F238E27FC236}">
                <a16:creationId xmlns:a16="http://schemas.microsoft.com/office/drawing/2014/main" id="{9CB8A6FD-12D2-494F-B19C-D032A4394FF4}"/>
              </a:ext>
            </a:extLst>
          </p:cNvPr>
          <p:cNvPicPr>
            <a:picLocks noGrp="1" noChangeAspect="1"/>
          </p:cNvPicPr>
          <p:nvPr>
            <p:ph type="pic" idx="1"/>
          </p:nvPr>
        </p:nvPicPr>
        <p:blipFill rotWithShape="1">
          <a:blip r:embed="rId2"/>
          <a:srcRect l="2218" r="2216" b="-1"/>
          <a:stretch/>
        </p:blipFill>
        <p:spPr>
          <a:xfrm>
            <a:off x="633999" y="1066720"/>
            <a:ext cx="5462001" cy="4200877"/>
          </a:xfrm>
          <a:prstGeom prst="rect">
            <a:avLst/>
          </a:prstGeom>
        </p:spPr>
      </p:pic>
      <p:cxnSp>
        <p:nvCxnSpPr>
          <p:cNvPr id="46" name="Straight Connector 45">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56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4000" dirty="0">
                <a:solidFill>
                  <a:srgbClr val="FFFFFF"/>
                </a:solidFill>
              </a:rPr>
              <a:t>Common imaging modalities </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985D0E7A-431D-4003-BB35-DD081D67FD38}"/>
              </a:ext>
            </a:extLst>
          </p:cNvPr>
          <p:cNvGraphicFramePr>
            <a:graphicFrameLocks noGrp="1"/>
          </p:cNvGraphicFramePr>
          <p:nvPr>
            <p:ph idx="1"/>
            <p:extLst>
              <p:ext uri="{D42A27DB-BD31-4B8C-83A1-F6EECF244321}">
                <p14:modId xmlns:p14="http://schemas.microsoft.com/office/powerpoint/2010/main" val="263155953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59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CXR</a:t>
            </a:r>
          </a:p>
        </p:txBody>
      </p:sp>
      <p:sp>
        <p:nvSpPr>
          <p:cNvPr id="3" name="Content Placeholder 2"/>
          <p:cNvSpPr>
            <a:spLocks noGrp="1"/>
          </p:cNvSpPr>
          <p:nvPr>
            <p:ph idx="1"/>
          </p:nvPr>
        </p:nvSpPr>
        <p:spPr>
          <a:xfrm>
            <a:off x="1097280" y="1737360"/>
            <a:ext cx="10609810" cy="4568921"/>
          </a:xfrm>
        </p:spPr>
        <p:txBody>
          <a:bodyPr>
            <a:noAutofit/>
          </a:bodyPr>
          <a:lstStyle/>
          <a:p>
            <a:pPr>
              <a:buFont typeface="Wingdings" panose="05000000000000000000" pitchFamily="2" charset="2"/>
              <a:buChar char="§"/>
            </a:pPr>
            <a:r>
              <a:rPr lang="en-US" sz="3200" b="1" dirty="0"/>
              <a:t> </a:t>
            </a:r>
            <a:r>
              <a:rPr lang="en-US" sz="2800" dirty="0"/>
              <a:t>Is requested for virtually all patients with respiratory symptoms</a:t>
            </a:r>
            <a:endParaRPr lang="en-US" sz="3200" b="1" dirty="0"/>
          </a:p>
          <a:p>
            <a:pPr>
              <a:buFont typeface="Wingdings" panose="05000000000000000000" pitchFamily="2" charset="2"/>
              <a:buChar char="§"/>
            </a:pPr>
            <a:r>
              <a:rPr lang="en-US" sz="2800" u="sng" dirty="0"/>
              <a:t> Projections performed:  </a:t>
            </a:r>
          </a:p>
          <a:p>
            <a:pPr marL="0" indent="0">
              <a:buNone/>
            </a:pPr>
            <a:r>
              <a:rPr lang="en-US" sz="2800" b="1" dirty="0"/>
              <a:t>Posteroanterior view (PA)</a:t>
            </a:r>
          </a:p>
          <a:p>
            <a:pPr marL="0" indent="0">
              <a:buNone/>
            </a:pPr>
            <a:r>
              <a:rPr lang="en-US" sz="2800" b="1" dirty="0"/>
              <a:t>Lateral view</a:t>
            </a:r>
          </a:p>
          <a:p>
            <a:pPr marL="0" indent="0">
              <a:buNone/>
            </a:pPr>
            <a:r>
              <a:rPr lang="en-US" sz="2800" b="1" u="sng" dirty="0"/>
              <a:t>Other</a:t>
            </a:r>
            <a:r>
              <a:rPr lang="en-US" sz="2800" dirty="0"/>
              <a:t>: Anteroposterior (AP)/ supine CXR</a:t>
            </a:r>
          </a:p>
          <a:p>
            <a:pPr marL="0" indent="0">
              <a:buNone/>
            </a:pPr>
            <a:r>
              <a:rPr lang="en-US" sz="2800" dirty="0"/>
              <a:t>            expiratory film</a:t>
            </a:r>
          </a:p>
          <a:p>
            <a:pPr marL="0" indent="0">
              <a:buNone/>
            </a:pPr>
            <a:r>
              <a:rPr lang="en-US" sz="2800" dirty="0"/>
              <a:t>            Decubitus view </a:t>
            </a:r>
          </a:p>
          <a:p>
            <a:pPr marL="0" indent="0">
              <a:buNone/>
            </a:pPr>
            <a:r>
              <a:rPr lang="en-US" sz="2800" dirty="0"/>
              <a:t>            Oblique view</a:t>
            </a:r>
          </a:p>
          <a:p>
            <a:pPr marL="0" indent="0">
              <a:buNone/>
            </a:pPr>
            <a:endParaRPr lang="en-US" sz="2800" dirty="0"/>
          </a:p>
        </p:txBody>
      </p:sp>
    </p:spTree>
    <p:extLst>
      <p:ext uri="{BB962C8B-B14F-4D97-AF65-F5344CB8AC3E}">
        <p14:creationId xmlns:p14="http://schemas.microsoft.com/office/powerpoint/2010/main" val="78916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erect CXR </a:t>
            </a:r>
          </a:p>
        </p:txBody>
      </p:sp>
      <p:sp>
        <p:nvSpPr>
          <p:cNvPr id="3" name="Content Placeholder 2"/>
          <p:cNvSpPr>
            <a:spLocks noGrp="1"/>
          </p:cNvSpPr>
          <p:nvPr>
            <p:ph idx="1"/>
          </p:nvPr>
        </p:nvSpPr>
        <p:spPr>
          <a:xfrm>
            <a:off x="1097280" y="1845734"/>
            <a:ext cx="6855229" cy="4372080"/>
          </a:xfrm>
        </p:spPr>
        <p:txBody>
          <a:bodyPr>
            <a:normAutofit/>
          </a:bodyPr>
          <a:lstStyle/>
          <a:p>
            <a:r>
              <a:rPr lang="en-US" sz="3200" b="1"/>
              <a:t>Reasons for performing the film PA:</a:t>
            </a:r>
          </a:p>
          <a:p>
            <a:pPr>
              <a:buFont typeface="Wingdings" panose="05000000000000000000" pitchFamily="2" charset="2"/>
              <a:buChar char="§"/>
            </a:pPr>
            <a:r>
              <a:rPr lang="en-US" sz="3200"/>
              <a:t> Accurate assessment of cardiac size due to minimal magnification</a:t>
            </a:r>
          </a:p>
          <a:p>
            <a:pPr>
              <a:buFont typeface="Wingdings" panose="05000000000000000000" pitchFamily="2" charset="2"/>
              <a:buChar char="§"/>
            </a:pPr>
            <a:r>
              <a:rPr lang="en-US" sz="3200"/>
              <a:t> Scapulae able to be rotated out of the way</a:t>
            </a:r>
            <a:endParaRPr lang="en-US" sz="3200" dirty="0"/>
          </a:p>
        </p:txBody>
      </p:sp>
      <p:pic>
        <p:nvPicPr>
          <p:cNvPr id="4" name="Picture 3"/>
          <p:cNvPicPr>
            <a:picLocks noChangeAspect="1"/>
          </p:cNvPicPr>
          <p:nvPr/>
        </p:nvPicPr>
        <p:blipFill>
          <a:blip r:embed="rId3"/>
          <a:stretch>
            <a:fillRect/>
          </a:stretch>
        </p:blipFill>
        <p:spPr>
          <a:xfrm>
            <a:off x="8068782" y="720437"/>
            <a:ext cx="3988567" cy="5497377"/>
          </a:xfrm>
          <a:prstGeom prst="rect">
            <a:avLst/>
          </a:prstGeom>
        </p:spPr>
      </p:pic>
    </p:spTree>
    <p:extLst>
      <p:ext uri="{BB962C8B-B14F-4D97-AF65-F5344CB8AC3E}">
        <p14:creationId xmlns:p14="http://schemas.microsoft.com/office/powerpoint/2010/main" val="229423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6035" y="318655"/>
            <a:ext cx="9581678" cy="6057900"/>
          </a:xfrm>
          <a:prstGeom prst="rect">
            <a:avLst/>
          </a:prstGeom>
        </p:spPr>
      </p:pic>
    </p:spTree>
    <p:extLst>
      <p:ext uri="{BB962C8B-B14F-4D97-AF65-F5344CB8AC3E}">
        <p14:creationId xmlns:p14="http://schemas.microsoft.com/office/powerpoint/2010/main" val="261976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erect CXR</a:t>
            </a:r>
          </a:p>
        </p:txBody>
      </p:sp>
      <p:sp>
        <p:nvSpPr>
          <p:cNvPr id="3" name="Content Placeholder 2"/>
          <p:cNvSpPr>
            <a:spLocks noGrp="1"/>
          </p:cNvSpPr>
          <p:nvPr>
            <p:ph idx="1"/>
          </p:nvPr>
        </p:nvSpPr>
        <p:spPr>
          <a:xfrm>
            <a:off x="1097280" y="1845734"/>
            <a:ext cx="6675120" cy="4023360"/>
          </a:xfrm>
        </p:spPr>
        <p:txBody>
          <a:bodyPr>
            <a:normAutofit/>
          </a:bodyPr>
          <a:lstStyle/>
          <a:p>
            <a:r>
              <a:rPr lang="en-US" sz="3200" b="1" dirty="0"/>
              <a:t>Reasons for performing the film erect:</a:t>
            </a:r>
          </a:p>
          <a:p>
            <a:pPr>
              <a:buFont typeface="Wingdings" panose="05000000000000000000" pitchFamily="2" charset="2"/>
              <a:buChar char="§"/>
            </a:pPr>
            <a:r>
              <a:rPr lang="en-US" sz="3200" b="1" dirty="0"/>
              <a:t> </a:t>
            </a:r>
            <a:r>
              <a:rPr lang="en-US" sz="3200" dirty="0"/>
              <a:t>Physiological representation of blood vessels of mediastinum and lung.</a:t>
            </a:r>
          </a:p>
          <a:p>
            <a:pPr>
              <a:buFont typeface="Wingdings" panose="05000000000000000000" pitchFamily="2" charset="2"/>
              <a:buChar char="§"/>
            </a:pPr>
            <a:r>
              <a:rPr lang="en-US" sz="3200" dirty="0"/>
              <a:t> Gas passes upwards.</a:t>
            </a:r>
          </a:p>
          <a:p>
            <a:pPr>
              <a:buFont typeface="Wingdings" panose="05000000000000000000" pitchFamily="2" charset="2"/>
              <a:buChar char="§"/>
            </a:pPr>
            <a:r>
              <a:rPr lang="en-US" sz="3200" dirty="0"/>
              <a:t> Fluid passes downwards.</a:t>
            </a:r>
            <a:endParaRPr lang="en-US" sz="3200" b="1" dirty="0"/>
          </a:p>
        </p:txBody>
      </p:sp>
      <p:pic>
        <p:nvPicPr>
          <p:cNvPr id="4" name="Picture 3"/>
          <p:cNvPicPr>
            <a:picLocks noChangeAspect="1"/>
          </p:cNvPicPr>
          <p:nvPr/>
        </p:nvPicPr>
        <p:blipFill>
          <a:blip r:embed="rId3"/>
          <a:stretch>
            <a:fillRect/>
          </a:stretch>
        </p:blipFill>
        <p:spPr>
          <a:xfrm>
            <a:off x="7772400" y="1845734"/>
            <a:ext cx="4253345" cy="4253345"/>
          </a:xfrm>
          <a:prstGeom prst="rect">
            <a:avLst/>
          </a:prstGeom>
        </p:spPr>
      </p:pic>
    </p:spTree>
    <p:extLst>
      <p:ext uri="{BB962C8B-B14F-4D97-AF65-F5344CB8AC3E}">
        <p14:creationId xmlns:p14="http://schemas.microsoft.com/office/powerpoint/2010/main" val="22077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Lateral CXR</a:t>
            </a:r>
          </a:p>
        </p:txBody>
      </p:sp>
      <p:sp>
        <p:nvSpPr>
          <p:cNvPr id="3" name="Content Placeholder 2"/>
          <p:cNvSpPr>
            <a:spLocks noGrp="1"/>
          </p:cNvSpPr>
          <p:nvPr>
            <p:ph idx="1"/>
          </p:nvPr>
        </p:nvSpPr>
        <p:spPr>
          <a:xfrm>
            <a:off x="1097280" y="1845734"/>
            <a:ext cx="7561811" cy="4023360"/>
          </a:xfrm>
        </p:spPr>
        <p:txBody>
          <a:bodyPr>
            <a:noAutofit/>
          </a:bodyPr>
          <a:lstStyle/>
          <a:p>
            <a:r>
              <a:rPr lang="en-US" sz="3200" b="1" dirty="0"/>
              <a:t>Reasons for performing a lateral CXR:</a:t>
            </a:r>
          </a:p>
          <a:p>
            <a:pPr>
              <a:buFont typeface="Wingdings" panose="05000000000000000000" pitchFamily="2" charset="2"/>
              <a:buChar char="§"/>
            </a:pPr>
            <a:r>
              <a:rPr lang="en-US" sz="3200" dirty="0"/>
              <a:t> Further view of lungs, especially those areas obscured on the PA film.</a:t>
            </a:r>
          </a:p>
          <a:p>
            <a:pPr>
              <a:buFont typeface="Wingdings" panose="05000000000000000000" pitchFamily="2" charset="2"/>
              <a:buChar char="§"/>
            </a:pPr>
            <a:r>
              <a:rPr lang="en-US" sz="3200" dirty="0"/>
              <a:t> Further assessment of cardiac configuration</a:t>
            </a:r>
          </a:p>
          <a:p>
            <a:pPr>
              <a:buFont typeface="Wingdings" panose="05000000000000000000" pitchFamily="2" charset="2"/>
              <a:buChar char="§"/>
            </a:pPr>
            <a:r>
              <a:rPr lang="en-US" sz="3200" dirty="0"/>
              <a:t> Further anatomical localization of lesions.</a:t>
            </a:r>
          </a:p>
          <a:p>
            <a:pPr>
              <a:buFont typeface="Wingdings" panose="05000000000000000000" pitchFamily="2" charset="2"/>
              <a:buChar char="§"/>
            </a:pPr>
            <a:r>
              <a:rPr lang="en-US" sz="3200" dirty="0"/>
              <a:t> More sensitive for pleural effusions</a:t>
            </a:r>
          </a:p>
          <a:p>
            <a:pPr>
              <a:buFont typeface="Wingdings" panose="05000000000000000000" pitchFamily="2" charset="2"/>
              <a:buChar char="§"/>
            </a:pPr>
            <a:r>
              <a:rPr lang="en-US" sz="3200" dirty="0"/>
              <a:t> Good view of thoracic spine.</a:t>
            </a:r>
          </a:p>
        </p:txBody>
      </p:sp>
      <p:pic>
        <p:nvPicPr>
          <p:cNvPr id="4" name="Picture 3"/>
          <p:cNvPicPr>
            <a:picLocks noChangeAspect="1"/>
          </p:cNvPicPr>
          <p:nvPr/>
        </p:nvPicPr>
        <p:blipFill>
          <a:blip r:embed="rId3"/>
          <a:stretch>
            <a:fillRect/>
          </a:stretch>
        </p:blipFill>
        <p:spPr>
          <a:xfrm>
            <a:off x="8756751" y="2280864"/>
            <a:ext cx="3282849" cy="3588230"/>
          </a:xfrm>
          <a:prstGeom prst="rect">
            <a:avLst/>
          </a:prstGeom>
        </p:spPr>
      </p:pic>
    </p:spTree>
    <p:extLst>
      <p:ext uri="{BB962C8B-B14F-4D97-AF65-F5344CB8AC3E}">
        <p14:creationId xmlns:p14="http://schemas.microsoft.com/office/powerpoint/2010/main" val="13947937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5192</TotalTime>
  <Words>1657</Words>
  <Application>Microsoft Office PowerPoint</Application>
  <PresentationFormat>Widescreen</PresentationFormat>
  <Paragraphs>160</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Calibri Light</vt:lpstr>
      <vt:lpstr>Wingdings</vt:lpstr>
      <vt:lpstr>Retrospect</vt:lpstr>
      <vt:lpstr>Chest imaging</vt:lpstr>
      <vt:lpstr>Case </vt:lpstr>
      <vt:lpstr>Objectives</vt:lpstr>
      <vt:lpstr>Common imaging modalities </vt:lpstr>
      <vt:lpstr>CXR</vt:lpstr>
      <vt:lpstr>PA erect CXR </vt:lpstr>
      <vt:lpstr>PowerPoint Presentation</vt:lpstr>
      <vt:lpstr>PA erect CXR</vt:lpstr>
      <vt:lpstr>Lateral CXR</vt:lpstr>
      <vt:lpstr>PowerPoint Presentation</vt:lpstr>
      <vt:lpstr>Other projections</vt:lpstr>
      <vt:lpstr>PowerPoint Presentation</vt:lpstr>
      <vt:lpstr>PowerPoint Presentation</vt:lpstr>
      <vt:lpstr>PowerPoint Presentation</vt:lpstr>
      <vt:lpstr>Technical assessment of CXR</vt:lpstr>
      <vt:lpstr>Technical assessment of CXR (continuo)</vt:lpstr>
      <vt:lpstr>PowerPoint Presentation</vt:lpstr>
      <vt:lpstr>PowerPoint Presentation</vt:lpstr>
      <vt:lpstr>Diagnostic assessment of CXR </vt:lpstr>
      <vt:lpstr>PowerPoint Presentation</vt:lpstr>
      <vt:lpstr>PowerPoint Presentation</vt:lpstr>
      <vt:lpstr>PowerPoint Presentation</vt:lpstr>
      <vt:lpstr>Scanning lateral film</vt:lpstr>
      <vt:lpstr>PowerPoint Presentation</vt:lpstr>
      <vt:lpstr>CT scan </vt:lpstr>
      <vt:lpstr>CT pulmonary angiography </vt:lpstr>
      <vt:lpstr>MRI of the Thorax</vt:lpstr>
      <vt:lpstr>Uses of MRI of the thorax</vt:lpstr>
      <vt:lpstr>Positron emission tomography (PET)</vt:lpstr>
      <vt:lpstr>Ultrasound </vt:lpstr>
      <vt:lpstr>Ventilation/perfusion lung scanning</vt:lpstr>
      <vt:lpstr>Case </vt:lpstr>
      <vt:lpstr>PowerPoint Presentation</vt:lpstr>
      <vt:lpstr>PowerPoint Presentation</vt:lpstr>
      <vt:lpstr>Homework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c1</dc:title>
  <dc:creator>DELL</dc:creator>
  <cp:lastModifiedBy>Loay Fakhir</cp:lastModifiedBy>
  <cp:revision>81</cp:revision>
  <dcterms:created xsi:type="dcterms:W3CDTF">2021-10-18T20:30:28Z</dcterms:created>
  <dcterms:modified xsi:type="dcterms:W3CDTF">2021-11-13T22:37:17Z</dcterms:modified>
</cp:coreProperties>
</file>